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8" r:id="rId3"/>
    <p:sldId id="257" r:id="rId4"/>
    <p:sldId id="259" r:id="rId5"/>
    <p:sldId id="260" r:id="rId6"/>
    <p:sldId id="261" r:id="rId7"/>
    <p:sldId id="267" r:id="rId8"/>
    <p:sldId id="262" r:id="rId9"/>
    <p:sldId id="276" r:id="rId10"/>
    <p:sldId id="265" r:id="rId11"/>
    <p:sldId id="272" r:id="rId12"/>
    <p:sldId id="273" r:id="rId13"/>
    <p:sldId id="263" r:id="rId14"/>
    <p:sldId id="264" r:id="rId15"/>
    <p:sldId id="275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87" autoAdjust="0"/>
    <p:restoredTop sz="94651" autoAdjust="0"/>
  </p:normalViewPr>
  <p:slideViewPr>
    <p:cSldViewPr snapToGrid="0">
      <p:cViewPr varScale="1">
        <p:scale>
          <a:sx n="109" d="100"/>
          <a:sy n="109" d="100"/>
        </p:scale>
        <p:origin x="138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2787-4075-41AA-8992-25C7E337AB06}" type="datetimeFigureOut">
              <a:rPr lang="fr-FR" smtClean="0"/>
              <a:t>28/03/2022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92DC-C7DF-4B3C-BB30-4979F404A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427568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2787-4075-41AA-8992-25C7E337AB06}" type="datetimeFigureOut">
              <a:rPr lang="fr-FR" smtClean="0"/>
              <a:t>28/03/2022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92DC-C7DF-4B3C-BB30-4979F404A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09363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2787-4075-41AA-8992-25C7E337AB06}" type="datetimeFigureOut">
              <a:rPr lang="fr-FR" smtClean="0"/>
              <a:t>28/03/2022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92DC-C7DF-4B3C-BB30-4979F404A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4268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2787-4075-41AA-8992-25C7E337AB06}" type="datetimeFigureOut">
              <a:rPr lang="fr-FR" smtClean="0"/>
              <a:t>28/03/2022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92DC-C7DF-4B3C-BB30-4979F404A623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864798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2787-4075-41AA-8992-25C7E337AB06}" type="datetimeFigureOut">
              <a:rPr lang="fr-FR" smtClean="0"/>
              <a:t>28/03/2022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92DC-C7DF-4B3C-BB30-4979F404A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1083135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2787-4075-41AA-8992-25C7E337AB06}" type="datetimeFigureOut">
              <a:rPr lang="fr-FR" smtClean="0"/>
              <a:t>28/03/2022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92DC-C7DF-4B3C-BB30-4979F404A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456435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2787-4075-41AA-8992-25C7E337AB06}" type="datetimeFigureOut">
              <a:rPr lang="fr-FR" smtClean="0"/>
              <a:t>28/03/2022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92DC-C7DF-4B3C-BB30-4979F404A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9138361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2787-4075-41AA-8992-25C7E337AB06}" type="datetimeFigureOut">
              <a:rPr lang="fr-FR" smtClean="0"/>
              <a:t>28/03/2022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92DC-C7DF-4B3C-BB30-4979F404A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7618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2787-4075-41AA-8992-25C7E337AB06}" type="datetimeFigureOut">
              <a:rPr lang="fr-FR" smtClean="0"/>
              <a:t>28/03/2022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92DC-C7DF-4B3C-BB30-4979F404A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555380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2787-4075-41AA-8992-25C7E337AB06}" type="datetimeFigureOut">
              <a:rPr lang="fr-FR" smtClean="0"/>
              <a:t>28/03/2022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92DC-C7DF-4B3C-BB30-4979F404A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400672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2787-4075-41AA-8992-25C7E337AB06}" type="datetimeFigureOut">
              <a:rPr lang="fr-FR" smtClean="0"/>
              <a:t>28/03/2022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92DC-C7DF-4B3C-BB30-4979F404A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96148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2787-4075-41AA-8992-25C7E337AB06}" type="datetimeFigureOut">
              <a:rPr lang="fr-FR" smtClean="0"/>
              <a:t>28/03/2022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92DC-C7DF-4B3C-BB30-4979F404A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507350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2787-4075-41AA-8992-25C7E337AB06}" type="datetimeFigureOut">
              <a:rPr lang="fr-FR" smtClean="0"/>
              <a:t>28/03/2022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92DC-C7DF-4B3C-BB30-4979F404A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46061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2787-4075-41AA-8992-25C7E337AB06}" type="datetimeFigureOut">
              <a:rPr lang="fr-FR" smtClean="0"/>
              <a:t>28/03/2022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92DC-C7DF-4B3C-BB30-4979F404A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760087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2787-4075-41AA-8992-25C7E337AB06}" type="datetimeFigureOut">
              <a:rPr lang="fr-FR" smtClean="0"/>
              <a:t>28/03/2022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92DC-C7DF-4B3C-BB30-4979F404A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95486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2787-4075-41AA-8992-25C7E337AB06}" type="datetimeFigureOut">
              <a:rPr lang="fr-FR" smtClean="0"/>
              <a:t>28/03/2022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92DC-C7DF-4B3C-BB30-4979F404A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68173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2787-4075-41AA-8992-25C7E337AB06}" type="datetimeFigureOut">
              <a:rPr lang="fr-FR" smtClean="0"/>
              <a:t>28/03/2022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92DC-C7DF-4B3C-BB30-4979F404A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819257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3C12787-4075-41AA-8992-25C7E337AB06}" type="datetimeFigureOut">
              <a:rPr lang="fr-FR" smtClean="0"/>
              <a:t>28/03/2022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C8A92DC-C7DF-4B3C-BB30-4979F404A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989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ransition spd="slow">
    <p:push dir="u"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693" y="234487"/>
            <a:ext cx="5715000" cy="3695700"/>
          </a:xfrm>
          <a:prstGeom prst="rect">
            <a:avLst/>
          </a:prstGeom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46710" y="2889518"/>
            <a:ext cx="6840538" cy="302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4800" dirty="0"/>
              <a:t>BAC PROFESSIONNEL</a:t>
            </a:r>
          </a:p>
          <a:p>
            <a:pPr algn="ctr">
              <a:spcBef>
                <a:spcPct val="50000"/>
              </a:spcBef>
            </a:pPr>
            <a:r>
              <a:rPr lang="fr-FR" altLang="fr-FR" sz="4800" dirty="0"/>
              <a:t>METIERS DE LA MODE</a:t>
            </a:r>
          </a:p>
          <a:p>
            <a:pPr algn="ctr">
              <a:spcBef>
                <a:spcPct val="50000"/>
              </a:spcBef>
            </a:pPr>
            <a:r>
              <a:rPr lang="fr-FR" altLang="fr-FR" sz="4800" dirty="0"/>
              <a:t>VETEMENTS</a:t>
            </a:r>
          </a:p>
        </p:txBody>
      </p:sp>
      <p:pic>
        <p:nvPicPr>
          <p:cNvPr id="2" name="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7554" y="60256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84316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/>
          <p:cNvSpPr txBox="1">
            <a:spLocks/>
          </p:cNvSpPr>
          <p:nvPr/>
        </p:nvSpPr>
        <p:spPr>
          <a:xfrm>
            <a:off x="1131780" y="0"/>
            <a:ext cx="10164165" cy="685799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accent3"/>
              </a:buClr>
              <a:buNone/>
              <a:defRPr/>
            </a:pPr>
            <a:r>
              <a:rPr lang="fr-FR" sz="2900" dirty="0" smtClean="0">
                <a:latin typeface="Arial" pitchFamily="34" charset="0"/>
                <a:cs typeface="Arial" pitchFamily="34" charset="0"/>
              </a:rPr>
              <a:t>Montage et finition de produits</a:t>
            </a:r>
          </a:p>
          <a:p>
            <a:pPr marL="0" indent="0" algn="ctr">
              <a:buClr>
                <a:schemeClr val="accent3"/>
              </a:buClr>
              <a:buNone/>
              <a:defRPr/>
            </a:pPr>
            <a:endParaRPr lang="fr-FR" sz="2900" cap="none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Clr>
                <a:schemeClr val="accent3"/>
              </a:buClr>
              <a:buNone/>
              <a:defRPr/>
            </a:pPr>
            <a:endParaRPr lang="fr-FR" sz="2900" cap="none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Clr>
                <a:schemeClr val="accent3"/>
              </a:buClr>
              <a:buNone/>
              <a:defRPr/>
            </a:pPr>
            <a:endParaRPr lang="fr-FR" sz="2900" cap="none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Clr>
                <a:schemeClr val="accent3"/>
              </a:buClr>
              <a:buNone/>
              <a:defRPr/>
            </a:pPr>
            <a:endParaRPr lang="fr-FR" sz="2900" cap="none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Clr>
                <a:schemeClr val="accent3"/>
              </a:buClr>
              <a:buNone/>
              <a:defRPr/>
            </a:pPr>
            <a:endParaRPr lang="fr-FR" sz="2900" cap="none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Clr>
                <a:schemeClr val="accent3"/>
              </a:buClr>
              <a:buNone/>
              <a:defRPr/>
            </a:pPr>
            <a:endParaRPr lang="fr-FR" sz="2900" cap="none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Clr>
                <a:schemeClr val="accent3"/>
              </a:buClr>
              <a:buNone/>
              <a:defRPr/>
            </a:pPr>
            <a:endParaRPr lang="fr-FR" sz="4000" cap="none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Clr>
                <a:schemeClr val="accent3"/>
              </a:buClr>
              <a:buNone/>
              <a:defRPr/>
            </a:pPr>
            <a:r>
              <a:rPr lang="fr-FR" sz="2900" cap="none" dirty="0" smtClean="0">
                <a:latin typeface="Arial" pitchFamily="34" charset="0"/>
                <a:cs typeface="Arial" pitchFamily="34" charset="0"/>
              </a:rPr>
              <a:t>C’est fabriquer un produit à l’unité et ou en série </a:t>
            </a:r>
            <a:r>
              <a:rPr lang="fr-FR" sz="2900" cap="none" dirty="0" smtClean="0">
                <a:latin typeface="Arial" pitchFamily="34" charset="0"/>
                <a:cs typeface="Arial" pitchFamily="34" charset="0"/>
              </a:rPr>
              <a:t>à </a:t>
            </a:r>
            <a:r>
              <a:rPr lang="fr-FR" sz="2900" cap="none" dirty="0" smtClean="0">
                <a:latin typeface="Arial" pitchFamily="34" charset="0"/>
                <a:cs typeface="Arial" pitchFamily="34" charset="0"/>
              </a:rPr>
              <a:t>l’aide des documents fournis, poser </a:t>
            </a:r>
            <a:r>
              <a:rPr lang="fr-FR" sz="2900" cap="none" dirty="0">
                <a:latin typeface="Arial" pitchFamily="34" charset="0"/>
                <a:cs typeface="Arial" pitchFamily="34" charset="0"/>
              </a:rPr>
              <a:t>des boutons, repasser, plier, étiqueter…</a:t>
            </a:r>
          </a:p>
          <a:p>
            <a:pPr marL="0" indent="0" algn="ctr">
              <a:buClr>
                <a:schemeClr val="accent3"/>
              </a:buClr>
              <a:buNone/>
              <a:defRPr/>
            </a:pPr>
            <a:endParaRPr lang="fr-FR" sz="2900" cap="none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ctr">
              <a:buClr>
                <a:schemeClr val="accent3"/>
              </a:buClr>
              <a:buFont typeface="Wingdings 2"/>
              <a:buChar char=""/>
              <a:defRPr/>
            </a:pPr>
            <a:endParaRPr lang="fr-FR" cap="none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5565" y="1794256"/>
            <a:ext cx="3603993" cy="270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814" y="759363"/>
            <a:ext cx="2759717" cy="206978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6592" y="2971694"/>
            <a:ext cx="2759717" cy="206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87631"/>
      </p:ext>
    </p:extLst>
  </p:cSld>
  <p:clrMapOvr>
    <a:masterClrMapping/>
  </p:clrMapOvr>
  <p:transition spd="slow" advTm="1200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 txBox="1">
            <a:spLocks/>
          </p:cNvSpPr>
          <p:nvPr/>
        </p:nvSpPr>
        <p:spPr>
          <a:xfrm>
            <a:off x="1173493" y="-47347"/>
            <a:ext cx="10164165" cy="675633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buClr>
                <a:schemeClr val="accent3"/>
              </a:buClr>
              <a:buFont typeface="Wingdings 2"/>
              <a:buNone/>
              <a:defRPr/>
            </a:pPr>
            <a:endParaRPr lang="fr-FR" dirty="0" smtClean="0"/>
          </a:p>
          <a:p>
            <a:pPr marL="0" indent="0" algn="ctr">
              <a:buClr>
                <a:schemeClr val="accent3"/>
              </a:buClr>
              <a:buNone/>
              <a:defRPr/>
            </a:pPr>
            <a:r>
              <a:rPr lang="fr-FR" sz="2900" dirty="0" smtClean="0">
                <a:latin typeface="Arial" pitchFamily="34" charset="0"/>
                <a:cs typeface="Arial" pitchFamily="34" charset="0"/>
              </a:rPr>
              <a:t>L’Etude des matières premières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fr-FR" sz="29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endParaRPr lang="fr-FR" sz="29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endParaRPr lang="fr-FR" sz="29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endParaRPr lang="fr-FR" sz="2900" dirty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endParaRPr lang="fr-FR" sz="29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endParaRPr lang="fr-FR" sz="29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endParaRPr lang="fr-FR" sz="29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fr-FR" sz="2900" cap="none" dirty="0" smtClean="0">
                <a:latin typeface="Arial" pitchFamily="34" charset="0"/>
                <a:cs typeface="Arial" pitchFamily="34" charset="0"/>
              </a:rPr>
              <a:t>L’élève doit connaitre les matériaux, leur entretien, les techniques de teinture, d’impression…</a:t>
            </a:r>
          </a:p>
        </p:txBody>
      </p:sp>
      <p:pic>
        <p:nvPicPr>
          <p:cNvPr id="10" name="Image 9" descr="Cotton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4431" y="1259132"/>
            <a:ext cx="2473066" cy="1992946"/>
          </a:xfrm>
          <a:prstGeom prst="rect">
            <a:avLst/>
          </a:prstGeom>
        </p:spPr>
      </p:pic>
      <p:pic>
        <p:nvPicPr>
          <p:cNvPr id="1026" name="Imag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3799" y="1259132"/>
            <a:ext cx="2440936" cy="145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5039" y="3453292"/>
            <a:ext cx="2743486" cy="1642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9745" y="1259132"/>
            <a:ext cx="3797559" cy="196508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7268" y="3481467"/>
            <a:ext cx="4268307" cy="161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60143"/>
      </p:ext>
    </p:extLst>
  </p:cSld>
  <p:clrMapOvr>
    <a:masterClrMapping/>
  </p:clrMapOvr>
  <p:transition spd="slow" advTm="1400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>
          <a:xfrm>
            <a:off x="850426" y="172006"/>
            <a:ext cx="10164165" cy="631671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accent3"/>
              </a:buClr>
              <a:buNone/>
              <a:defRPr/>
            </a:pPr>
            <a:r>
              <a:rPr lang="fr-FR" sz="2900" dirty="0" smtClean="0">
                <a:latin typeface="Arial" pitchFamily="34" charset="0"/>
                <a:cs typeface="Arial" pitchFamily="34" charset="0"/>
              </a:rPr>
              <a:t>L’Etude des matériels : 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fr-FR" sz="2900" cap="none" dirty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endParaRPr lang="fr-FR" sz="2900" cap="none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endParaRPr lang="fr-FR" sz="2900" cap="none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endParaRPr lang="fr-FR" sz="2900" cap="none" dirty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endParaRPr lang="fr-FR" sz="2900" cap="none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endParaRPr lang="fr-FR" sz="2900" cap="none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endParaRPr lang="fr-FR" sz="4000" cap="none" dirty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fr-FR" sz="2900" cap="none" dirty="0">
                <a:latin typeface="Arial" pitchFamily="34" charset="0"/>
                <a:cs typeface="Arial" pitchFamily="34" charset="0"/>
              </a:rPr>
              <a:t>S</a:t>
            </a:r>
            <a:r>
              <a:rPr lang="fr-FR" sz="2900" cap="none" dirty="0" smtClean="0">
                <a:latin typeface="Arial" pitchFamily="34" charset="0"/>
                <a:cs typeface="Arial" pitchFamily="34" charset="0"/>
              </a:rPr>
              <a:t>avoir faire un entretien de base des matériels comme la piqueuse plate est indispensable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fr-FR" cap="none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99" y="1509712"/>
            <a:ext cx="9461289" cy="32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78233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8718" y="2833410"/>
            <a:ext cx="2297025" cy="280214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649" y="4234482"/>
            <a:ext cx="2759717" cy="2069787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531942" y="403354"/>
            <a:ext cx="4970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FORMATION AU LYCEE</a:t>
            </a:r>
            <a:endParaRPr lang="fr-FR" sz="4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7718193" y="1111240"/>
            <a:ext cx="407375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400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Enseignement professionnel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E</a:t>
            </a:r>
            <a:r>
              <a:rPr lang="fr-FR" sz="2400" dirty="0" smtClean="0"/>
              <a:t>conomie gestion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Arts appliqués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Aide personnalisée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Math Sciences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Français Histoire-Géo EMC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PSE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EPS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Anglais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Co-intervention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Chef d’œuvre en classe de première et terminale</a:t>
            </a:r>
            <a:endParaRPr lang="fr-FR" sz="24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996" y="1307854"/>
            <a:ext cx="3648796" cy="243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97054"/>
      </p:ext>
    </p:extLst>
  </p:cSld>
  <p:clrMapOvr>
    <a:masterClrMapping/>
  </p:clrMapOvr>
  <p:transition spd="slow" advTm="26000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075" y="1752773"/>
            <a:ext cx="3772549" cy="284344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003368" y="684461"/>
            <a:ext cx="8720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PERIODE DE FORMATION EN ENTREPRISE</a:t>
            </a:r>
            <a:endParaRPr lang="fr-FR" sz="4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6116" y="2019592"/>
            <a:ext cx="3256511" cy="376719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24106" y="4980381"/>
            <a:ext cx="7315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18 SEMAINES </a:t>
            </a:r>
            <a:r>
              <a:rPr lang="fr-FR" sz="2400" dirty="0"/>
              <a:t>r</a:t>
            </a:r>
            <a:r>
              <a:rPr lang="fr-FR" sz="2400" dirty="0" smtClean="0"/>
              <a:t>éparties sur les trois années</a:t>
            </a:r>
          </a:p>
          <a:p>
            <a:pPr algn="ctr"/>
            <a:r>
              <a:rPr lang="fr-FR" sz="3200" dirty="0" smtClean="0"/>
              <a:t>+ 4 semaines </a:t>
            </a:r>
            <a:r>
              <a:rPr lang="fr-FR" sz="2400" dirty="0" smtClean="0"/>
              <a:t>de projet comptant pour l’examen</a:t>
            </a:r>
            <a:endParaRPr lang="fr-FR" sz="2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957" y="2386083"/>
            <a:ext cx="3062825" cy="207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88011"/>
      </p:ext>
    </p:extLst>
  </p:cSld>
  <p:clrMapOvr>
    <a:masterClrMapping/>
  </p:clrMapOvr>
  <p:transition spd="slow" advTm="14000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537795" y="1107651"/>
            <a:ext cx="98692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POURSUITES D’ÉTUDES</a:t>
            </a:r>
          </a:p>
          <a:p>
            <a:endParaRPr lang="fr-FR" sz="3200" u="sng" dirty="0" smtClean="0"/>
          </a:p>
          <a:p>
            <a:r>
              <a:rPr lang="fr-FR" sz="3200" dirty="0" smtClean="0"/>
              <a:t>Brevets de </a:t>
            </a:r>
            <a:r>
              <a:rPr lang="fr-FR" sz="3200" dirty="0"/>
              <a:t>T</a:t>
            </a:r>
            <a:r>
              <a:rPr lang="fr-FR" sz="3200" dirty="0" smtClean="0"/>
              <a:t>echnicien Supérieur</a:t>
            </a:r>
          </a:p>
          <a:p>
            <a:r>
              <a:rPr lang="fr-FR" sz="3200" dirty="0" smtClean="0"/>
              <a:t>Diplômes de Technicien des Métiers du Spectacle</a:t>
            </a:r>
          </a:p>
          <a:p>
            <a:r>
              <a:rPr lang="fr-FR" sz="3200" dirty="0" smtClean="0"/>
              <a:t>Formations Complémentaires d’Initiative </a:t>
            </a:r>
            <a:r>
              <a:rPr lang="fr-FR" sz="3200" dirty="0"/>
              <a:t>L</a:t>
            </a:r>
            <a:r>
              <a:rPr lang="fr-FR" sz="3200" dirty="0" smtClean="0"/>
              <a:t>ocale</a:t>
            </a:r>
            <a:endParaRPr lang="fr-FR" sz="3200" dirty="0"/>
          </a:p>
          <a:p>
            <a:r>
              <a:rPr lang="fr-FR" sz="3200" dirty="0"/>
              <a:t>Mentions Complémentaires</a:t>
            </a:r>
          </a:p>
          <a:p>
            <a:endParaRPr lang="fr-FR" sz="24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4640" y="291810"/>
            <a:ext cx="3039919" cy="227994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795" y="4431828"/>
            <a:ext cx="3662855" cy="206218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4640" y="3800094"/>
            <a:ext cx="3048000" cy="226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89362"/>
      </p:ext>
    </p:extLst>
  </p:cSld>
  <p:clrMapOvr>
    <a:masterClrMapping/>
  </p:clrMapOvr>
  <p:transition spd="slow" advTm="18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850674" y="250329"/>
            <a:ext cx="3222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MISSIONS</a:t>
            </a:r>
            <a:endParaRPr lang="fr-FR" sz="4000" dirty="0"/>
          </a:p>
        </p:txBody>
      </p:sp>
      <p:sp>
        <p:nvSpPr>
          <p:cNvPr id="4" name="ZoneTexte 3"/>
          <p:cNvSpPr txBox="1"/>
          <p:nvPr/>
        </p:nvSpPr>
        <p:spPr>
          <a:xfrm>
            <a:off x="6924502" y="1702129"/>
            <a:ext cx="481029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Le titulaire du diplôme est un professionnel capable de modifier un </a:t>
            </a:r>
            <a:r>
              <a:rPr lang="fr-FR" sz="3200" dirty="0" err="1" smtClean="0"/>
              <a:t>patronnage</a:t>
            </a:r>
            <a:r>
              <a:rPr lang="fr-FR" sz="3200" dirty="0" smtClean="0"/>
              <a:t>, de couper et fabriquer un vêtement, d’organiser son poste de travail et d’élaborer les documents techniques correspondants</a:t>
            </a:r>
            <a:endParaRPr lang="fr-FR" sz="32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759" y="1702129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55409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647" y="2564476"/>
            <a:ext cx="4795182" cy="319505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351998" y="819398"/>
            <a:ext cx="49345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FORMATION EN 3 ANS</a:t>
            </a:r>
          </a:p>
          <a:p>
            <a:r>
              <a:rPr lang="fr-FR" sz="3600" dirty="0" smtClean="0"/>
              <a:t>-15 places </a:t>
            </a: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000750" y="3313216"/>
            <a:ext cx="60578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	   </a:t>
            </a:r>
            <a:r>
              <a:rPr lang="fr-FR" sz="2800" u="sng" dirty="0" smtClean="0"/>
              <a:t>QUALITÉS REQUISES:</a:t>
            </a:r>
          </a:p>
          <a:p>
            <a:endParaRPr lang="fr-FR" sz="2800" u="sng" dirty="0" smtClean="0"/>
          </a:p>
          <a:p>
            <a:r>
              <a:rPr lang="fr-FR" sz="2400" dirty="0" smtClean="0"/>
              <a:t>Dextérité		</a:t>
            </a:r>
            <a:r>
              <a:rPr lang="fr-FR" sz="2400" dirty="0"/>
              <a:t> </a:t>
            </a:r>
            <a:r>
              <a:rPr lang="fr-FR" sz="2400" dirty="0" smtClean="0"/>
              <a:t>        Autonomie</a:t>
            </a:r>
          </a:p>
          <a:p>
            <a:r>
              <a:rPr lang="fr-FR" sz="2400" dirty="0" smtClean="0"/>
              <a:t>Rigueur, soin		         Organisation</a:t>
            </a:r>
          </a:p>
          <a:p>
            <a:r>
              <a:rPr lang="fr-FR" sz="2400" dirty="0"/>
              <a:t>Bon esprit </a:t>
            </a:r>
            <a:r>
              <a:rPr lang="fr-FR" sz="2400" dirty="0" smtClean="0"/>
              <a:t>d’équipe 	         Ponctualité</a:t>
            </a:r>
          </a:p>
          <a:p>
            <a:r>
              <a:rPr lang="fr-FR" sz="2400" dirty="0"/>
              <a:t>Bon esprit </a:t>
            </a:r>
            <a:r>
              <a:rPr lang="fr-FR" sz="2400" dirty="0" smtClean="0"/>
              <a:t>d’analyse</a:t>
            </a:r>
            <a:r>
              <a:rPr lang="fr-FR" sz="2400" dirty="0"/>
              <a:t> </a:t>
            </a:r>
            <a:r>
              <a:rPr lang="fr-FR" sz="2400" dirty="0" smtClean="0"/>
              <a:t>           Ecoute et </a:t>
            </a:r>
            <a:r>
              <a:rPr lang="fr-FR" sz="2400" dirty="0"/>
              <a:t>patience </a:t>
            </a:r>
            <a:r>
              <a:rPr lang="fr-FR" sz="2400" dirty="0" smtClean="0"/>
              <a:t>Gout </a:t>
            </a:r>
            <a:r>
              <a:rPr lang="fr-FR" sz="2400" dirty="0"/>
              <a:t>de la communication  </a:t>
            </a:r>
            <a:r>
              <a:rPr lang="fr-FR" sz="2400" dirty="0" smtClean="0"/>
              <a:t>  Présentation soignée</a:t>
            </a:r>
            <a:endParaRPr lang="fr-FR" sz="2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129" y="819398"/>
            <a:ext cx="3740727" cy="249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78084"/>
      </p:ext>
    </p:extLst>
  </p:cSld>
  <p:clrMapOvr>
    <a:masterClrMapping/>
  </p:clrMapOvr>
  <p:transition spd="slow" advTm="18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>
          <a:xfrm>
            <a:off x="1172811" y="1657907"/>
            <a:ext cx="10164165" cy="369514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74320" indent="-274320" algn="ctr">
              <a:buClr>
                <a:schemeClr val="accent3"/>
              </a:buClr>
              <a:buNone/>
              <a:defRPr/>
            </a:pPr>
            <a:r>
              <a:rPr lang="fr-FR" sz="4600" dirty="0">
                <a:latin typeface="Arial" pitchFamily="34" charset="0"/>
                <a:cs typeface="Arial" pitchFamily="34" charset="0"/>
              </a:rPr>
              <a:t>L’enseignement professionnel a pour objectif l’apprentissage de toutes les étapes de fabrication d’un </a:t>
            </a:r>
            <a:r>
              <a:rPr lang="fr-FR" sz="4600" dirty="0" smtClean="0">
                <a:latin typeface="Arial" pitchFamily="34" charset="0"/>
                <a:cs typeface="Arial" pitchFamily="34" charset="0"/>
              </a:rPr>
              <a:t>vêtement</a:t>
            </a:r>
            <a:endParaRPr lang="fr-FR" sz="4600" dirty="0">
              <a:latin typeface="Arial" pitchFamily="34" charset="0"/>
              <a:cs typeface="Arial" pitchFamily="34" charset="0"/>
            </a:endParaRPr>
          </a:p>
          <a:p>
            <a:pPr marL="274320" indent="-274320">
              <a:buClr>
                <a:schemeClr val="accent3"/>
              </a:buClr>
              <a:buFont typeface="Wingdings 2"/>
              <a:buNone/>
              <a:defRPr/>
            </a:pPr>
            <a:endParaRPr lang="fr-FR" dirty="0" smtClean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fr-FR" cap="none" dirty="0"/>
          </a:p>
        </p:txBody>
      </p:sp>
    </p:spTree>
    <p:extLst>
      <p:ext uri="{BB962C8B-B14F-4D97-AF65-F5344CB8AC3E}">
        <p14:creationId xmlns:p14="http://schemas.microsoft.com/office/powerpoint/2010/main" val="3241969758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2"/>
          <p:cNvSpPr txBox="1">
            <a:spLocks/>
          </p:cNvSpPr>
          <p:nvPr/>
        </p:nvSpPr>
        <p:spPr>
          <a:xfrm>
            <a:off x="1114196" y="0"/>
            <a:ext cx="9841019" cy="6858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buClr>
                <a:schemeClr val="accent3"/>
              </a:buClr>
              <a:buFont typeface="Wingdings 2"/>
              <a:buNone/>
              <a:defRPr/>
            </a:pPr>
            <a:endParaRPr lang="fr-FR" dirty="0" smtClean="0"/>
          </a:p>
          <a:p>
            <a:pPr marL="0" indent="0" algn="ctr">
              <a:buClr>
                <a:schemeClr val="accent3"/>
              </a:buClr>
              <a:buNone/>
              <a:defRPr/>
            </a:pPr>
            <a:r>
              <a:rPr lang="fr-FR" sz="2900" dirty="0" smtClean="0">
                <a:latin typeface="Arial" pitchFamily="34" charset="0"/>
                <a:cs typeface="Arial" pitchFamily="34" charset="0"/>
              </a:rPr>
              <a:t>L’Analyse des modèles</a:t>
            </a:r>
          </a:p>
          <a:p>
            <a:pPr marL="0" indent="0" algn="ctr">
              <a:buClr>
                <a:schemeClr val="accent3"/>
              </a:buClr>
              <a:buNone/>
              <a:defRPr/>
            </a:pPr>
            <a:endParaRPr lang="fr-FR" sz="29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Clr>
                <a:schemeClr val="accent3"/>
              </a:buClr>
              <a:buNone/>
              <a:defRPr/>
            </a:pPr>
            <a:endParaRPr lang="fr-FR" sz="29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Clr>
                <a:schemeClr val="accent3"/>
              </a:buClr>
              <a:buNone/>
              <a:defRPr/>
            </a:pPr>
            <a:endParaRPr lang="fr-FR" sz="29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Clr>
                <a:schemeClr val="accent3"/>
              </a:buClr>
              <a:buNone/>
              <a:defRPr/>
            </a:pPr>
            <a:endParaRPr lang="fr-FR" sz="29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Clr>
                <a:schemeClr val="accent3"/>
              </a:buClr>
              <a:buNone/>
              <a:defRPr/>
            </a:pPr>
            <a:endParaRPr lang="fr-FR" sz="29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Clr>
                <a:schemeClr val="accent3"/>
              </a:buClr>
              <a:buNone/>
              <a:defRPr/>
            </a:pPr>
            <a:endParaRPr lang="fr-FR" sz="29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Clr>
                <a:schemeClr val="accent3"/>
              </a:buClr>
              <a:buNone/>
              <a:defRPr/>
            </a:pPr>
            <a:endParaRPr lang="fr-FR" sz="29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Clr>
                <a:schemeClr val="accent3"/>
              </a:buClr>
              <a:buNone/>
              <a:defRPr/>
            </a:pPr>
            <a:endParaRPr lang="fr-FR" sz="29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Clr>
                <a:schemeClr val="accent3"/>
              </a:buClr>
              <a:buNone/>
              <a:defRPr/>
            </a:pPr>
            <a:r>
              <a:rPr lang="fr-FR" sz="2900" cap="none" dirty="0">
                <a:latin typeface="Arial" pitchFamily="34" charset="0"/>
                <a:cs typeface="Arial" pitchFamily="34" charset="0"/>
              </a:rPr>
              <a:t>C</a:t>
            </a:r>
            <a:r>
              <a:rPr lang="fr-FR" sz="2900" cap="none" dirty="0" smtClean="0">
                <a:latin typeface="Arial" pitchFamily="34" charset="0"/>
                <a:cs typeface="Arial" pitchFamily="34" charset="0"/>
              </a:rPr>
              <a:t>’est identifier les éléments, les formes, les matières…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fr-FR" cap="none" dirty="0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3764" y="972069"/>
            <a:ext cx="6881882" cy="4913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4772458"/>
      </p:ext>
    </p:extLst>
  </p:cSld>
  <p:clrMapOvr>
    <a:masterClrMapping/>
  </p:clrMapOvr>
  <p:transition spd="slow" advTm="9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/>
          <p:cNvSpPr txBox="1">
            <a:spLocks/>
          </p:cNvSpPr>
          <p:nvPr/>
        </p:nvSpPr>
        <p:spPr>
          <a:xfrm>
            <a:off x="1089284" y="154422"/>
            <a:ext cx="10164165" cy="67035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accent3"/>
              </a:buClr>
              <a:buNone/>
              <a:defRPr/>
            </a:pPr>
            <a:r>
              <a:rPr lang="fr-FR" sz="2900" dirty="0" smtClean="0">
                <a:latin typeface="Arial" pitchFamily="34" charset="0"/>
                <a:cs typeface="Arial" pitchFamily="34" charset="0"/>
              </a:rPr>
              <a:t>La Conception 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fr-FR" sz="29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endParaRPr lang="fr-FR" sz="29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endParaRPr lang="fr-FR" sz="29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endParaRPr lang="fr-FR" sz="2900" dirty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endParaRPr lang="fr-FR" sz="29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endParaRPr lang="fr-FR" sz="2900" dirty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endParaRPr lang="fr-FR" sz="900" cap="none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fr-FR" sz="2900" cap="none" dirty="0" smtClean="0">
                <a:latin typeface="Arial" pitchFamily="34" charset="0"/>
                <a:cs typeface="Arial" pitchFamily="34" charset="0"/>
              </a:rPr>
              <a:t>C’est </a:t>
            </a:r>
            <a:r>
              <a:rPr lang="fr-FR" sz="2900" cap="none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fr-FR" sz="2900" cap="none" dirty="0" smtClean="0">
                <a:latin typeface="Arial" pitchFamily="34" charset="0"/>
                <a:cs typeface="Arial" pitchFamily="34" charset="0"/>
              </a:rPr>
              <a:t>transformation </a:t>
            </a:r>
            <a:r>
              <a:rPr lang="fr-FR" sz="2900" cap="none" dirty="0" smtClean="0">
                <a:latin typeface="Arial" pitchFamily="34" charset="0"/>
                <a:cs typeface="Arial" pitchFamily="34" charset="0"/>
              </a:rPr>
              <a:t>de la base afin d’obtenir un patronnage complet</a:t>
            </a:r>
            <a:endParaRPr lang="fr-FR" sz="29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206" y="837100"/>
            <a:ext cx="5849519" cy="458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37961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/>
          <p:cNvSpPr txBox="1">
            <a:spLocks/>
          </p:cNvSpPr>
          <p:nvPr/>
        </p:nvSpPr>
        <p:spPr>
          <a:xfrm>
            <a:off x="1043857" y="228600"/>
            <a:ext cx="10164165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accent3"/>
              </a:buClr>
              <a:buNone/>
              <a:defRPr/>
            </a:pPr>
            <a:r>
              <a:rPr lang="fr-FR" sz="2900" dirty="0" smtClean="0">
                <a:latin typeface="Arial" pitchFamily="34" charset="0"/>
                <a:cs typeface="Arial" pitchFamily="34" charset="0"/>
              </a:rPr>
              <a:t>La gradation: </a:t>
            </a:r>
          </a:p>
          <a:p>
            <a:pPr marL="0" indent="0" algn="ctr">
              <a:buClr>
                <a:schemeClr val="accent3"/>
              </a:buClr>
              <a:buNone/>
              <a:defRPr/>
            </a:pPr>
            <a:endParaRPr lang="fr-FR" sz="29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Clr>
                <a:schemeClr val="accent3"/>
              </a:buClr>
              <a:buNone/>
              <a:defRPr/>
            </a:pPr>
            <a:endParaRPr lang="fr-FR" sz="29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Clr>
                <a:schemeClr val="accent3"/>
              </a:buClr>
              <a:buNone/>
              <a:defRPr/>
            </a:pPr>
            <a:endParaRPr lang="fr-FR" sz="29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Clr>
                <a:schemeClr val="accent3"/>
              </a:buClr>
              <a:buNone/>
              <a:defRPr/>
            </a:pPr>
            <a:endParaRPr lang="fr-FR" sz="29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Clr>
                <a:schemeClr val="accent3"/>
              </a:buClr>
              <a:buNone/>
              <a:defRPr/>
            </a:pPr>
            <a:endParaRPr lang="fr-FR" sz="29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Clr>
                <a:schemeClr val="accent3"/>
              </a:buClr>
              <a:buNone/>
              <a:defRPr/>
            </a:pPr>
            <a:endParaRPr lang="fr-FR" sz="29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Clr>
                <a:schemeClr val="accent3"/>
              </a:buClr>
              <a:buNone/>
              <a:defRPr/>
            </a:pPr>
            <a:endParaRPr lang="fr-FR" sz="29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fr-FR" sz="2900" cap="none" dirty="0" smtClean="0">
                <a:latin typeface="Arial" pitchFamily="34" charset="0"/>
                <a:cs typeface="Arial" pitchFamily="34" charset="0"/>
              </a:rPr>
              <a:t>       C’est agrandir ou diminuer une base pour obtenir les         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fr-FR" sz="2900" cap="none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900" cap="none" dirty="0" smtClean="0">
                <a:latin typeface="Arial" pitchFamily="34" charset="0"/>
                <a:cs typeface="Arial" pitchFamily="34" charset="0"/>
              </a:rPr>
              <a:t>                        différentes tailles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fr-FR" cap="none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8" b="13892"/>
          <a:stretch/>
        </p:blipFill>
        <p:spPr>
          <a:xfrm>
            <a:off x="3259122" y="756138"/>
            <a:ext cx="5733633" cy="478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51427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 txBox="1">
            <a:spLocks/>
          </p:cNvSpPr>
          <p:nvPr/>
        </p:nvSpPr>
        <p:spPr>
          <a:xfrm>
            <a:off x="868011" y="281354"/>
            <a:ext cx="10491651" cy="657664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accent3"/>
              </a:buClr>
              <a:buNone/>
              <a:defRPr/>
            </a:pPr>
            <a:r>
              <a:rPr lang="fr-FR" sz="2900" dirty="0" smtClean="0">
                <a:latin typeface="Arial" pitchFamily="34" charset="0"/>
                <a:cs typeface="Arial" pitchFamily="34" charset="0"/>
              </a:rPr>
              <a:t>LE Dossier technique</a:t>
            </a:r>
          </a:p>
          <a:p>
            <a:pPr marL="0" indent="0" algn="ctr">
              <a:buClr>
                <a:schemeClr val="accent3"/>
              </a:buClr>
              <a:buNone/>
              <a:defRPr/>
            </a:pPr>
            <a:endParaRPr lang="fr-FR" sz="29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Clr>
                <a:schemeClr val="accent3"/>
              </a:buClr>
              <a:buNone/>
              <a:defRPr/>
            </a:pPr>
            <a:endParaRPr lang="fr-FR" sz="29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Clr>
                <a:schemeClr val="accent3"/>
              </a:buClr>
              <a:buNone/>
              <a:defRPr/>
            </a:pPr>
            <a:endParaRPr lang="fr-FR" sz="29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Clr>
                <a:schemeClr val="accent3"/>
              </a:buClr>
              <a:buNone/>
              <a:defRPr/>
            </a:pPr>
            <a:endParaRPr lang="fr-FR" sz="29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Clr>
                <a:schemeClr val="accent3"/>
              </a:buClr>
              <a:buNone/>
              <a:defRPr/>
            </a:pPr>
            <a:endParaRPr lang="fr-FR" sz="29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Clr>
                <a:schemeClr val="accent3"/>
              </a:buClr>
              <a:buNone/>
              <a:defRPr/>
            </a:pPr>
            <a:endParaRPr lang="fr-FR" sz="29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Clr>
                <a:schemeClr val="accent3"/>
              </a:buClr>
              <a:buNone/>
              <a:defRPr/>
            </a:pPr>
            <a:endParaRPr lang="fr-FR" sz="29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Clr>
                <a:schemeClr val="accent3"/>
              </a:buClr>
              <a:buNone/>
              <a:defRPr/>
            </a:pPr>
            <a:r>
              <a:rPr lang="fr-FR" sz="2900" cap="none" dirty="0" smtClean="0">
                <a:latin typeface="Arial" pitchFamily="34" charset="0"/>
                <a:cs typeface="Arial" pitchFamily="34" charset="0"/>
              </a:rPr>
              <a:t>Consiste à  élaborer des documents techniques,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fr-FR" sz="2900" cap="none" dirty="0" smtClean="0">
                <a:latin typeface="Arial" pitchFamily="34" charset="0"/>
                <a:cs typeface="Arial" pitchFamily="34" charset="0"/>
              </a:rPr>
              <a:t>			      les mettre à jour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fr-FR" cap="none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458" y="960157"/>
            <a:ext cx="6744066" cy="4591331"/>
          </a:xfrm>
          <a:prstGeom prst="rect">
            <a:avLst/>
          </a:prstGeom>
          <a:noFill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9" t="19649" r="10764" b="15172"/>
          <a:stretch>
            <a:fillRect/>
          </a:stretch>
        </p:blipFill>
        <p:spPr bwMode="auto">
          <a:xfrm>
            <a:off x="7174524" y="1635370"/>
            <a:ext cx="4670783" cy="336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212146"/>
      </p:ext>
    </p:extLst>
  </p:cSld>
  <p:clrMapOvr>
    <a:masterClrMapping/>
  </p:clrMapOvr>
  <p:transition spd="slow" advTm="900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96611" y="277515"/>
            <a:ext cx="10164165" cy="65804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accent3"/>
              </a:buClr>
              <a:buNone/>
              <a:defRPr/>
            </a:pPr>
            <a:r>
              <a:rPr lang="fr-FR" sz="2900" dirty="0" smtClean="0">
                <a:latin typeface="Arial" pitchFamily="34" charset="0"/>
                <a:cs typeface="Arial" pitchFamily="34" charset="0"/>
              </a:rPr>
              <a:t>LA Coupe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fr-FR" sz="29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endParaRPr lang="fr-FR" sz="2900" dirty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endParaRPr lang="fr-FR" sz="29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endParaRPr lang="fr-FR" sz="2900" dirty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endParaRPr lang="fr-FR" sz="29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endParaRPr lang="fr-FR" sz="2900" dirty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endParaRPr lang="fr-FR" sz="29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fr-FR" sz="2900" cap="none" dirty="0">
                <a:latin typeface="Arial" pitchFamily="34" charset="0"/>
                <a:cs typeface="Arial" pitchFamily="34" charset="0"/>
              </a:rPr>
              <a:t>L</a:t>
            </a:r>
            <a:r>
              <a:rPr lang="fr-FR" sz="2900" cap="none" dirty="0" smtClean="0">
                <a:latin typeface="Arial" pitchFamily="34" charset="0"/>
                <a:cs typeface="Arial" pitchFamily="34" charset="0"/>
              </a:rPr>
              <a:t>e but est de réaliser le placement et la coupe des produits en respectant des règles strictes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fr-FR" cap="none" dirty="0"/>
          </a:p>
        </p:txBody>
      </p:sp>
      <p:pic>
        <p:nvPicPr>
          <p:cNvPr id="3" name="Espace réservé du contenu 3" descr="1402201317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0855" y="966543"/>
            <a:ext cx="603567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718653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nds dans l’eau">
  <a:themeElements>
    <a:clrScheme name="Ronds dans l’eau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Ronds dans l’eau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onds dans l’eau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Ronds dans l’eau</Template>
  <TotalTime>551</TotalTime>
  <Words>268</Words>
  <Application>Microsoft Office PowerPoint</Application>
  <PresentationFormat>Grand écran</PresentationFormat>
  <Paragraphs>114</Paragraphs>
  <Slides>15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Tw Cen MT</vt:lpstr>
      <vt:lpstr>Wingdings 2</vt:lpstr>
      <vt:lpstr>Ronds dans l’eau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Mention complémentaire essayage retouche vente</dc:title>
  <dc:creator>Hélène Albert</dc:creator>
  <cp:lastModifiedBy>Hélène Albert</cp:lastModifiedBy>
  <cp:revision>55</cp:revision>
  <dcterms:created xsi:type="dcterms:W3CDTF">2022-03-16T21:00:22Z</dcterms:created>
  <dcterms:modified xsi:type="dcterms:W3CDTF">2022-03-28T14:40:57Z</dcterms:modified>
</cp:coreProperties>
</file>