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75" r:id="rId3"/>
    <p:sldId id="256" r:id="rId4"/>
    <p:sldId id="257" r:id="rId5"/>
    <p:sldId id="260" r:id="rId6"/>
    <p:sldId id="261" r:id="rId7"/>
    <p:sldId id="262" r:id="rId8"/>
    <p:sldId id="263" r:id="rId9"/>
    <p:sldId id="272" r:id="rId10"/>
    <p:sldId id="264" r:id="rId11"/>
    <p:sldId id="265" r:id="rId12"/>
    <p:sldId id="266" r:id="rId13"/>
    <p:sldId id="267" r:id="rId14"/>
    <p:sldId id="268" r:id="rId15"/>
    <p:sldId id="269" r:id="rId16"/>
    <p:sldId id="270" r:id="rId17"/>
    <p:sldId id="271" r:id="rId18"/>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99FF66"/>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4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1757A7FC-A25F-4E22-B278-A7736DA55532}" type="datetimeFigureOut">
              <a:rPr lang="fr-FR" smtClean="0"/>
              <a:t>26/03/2018</a:t>
            </a:fld>
            <a:endParaRPr lang="fr-FR"/>
          </a:p>
        </p:txBody>
      </p:sp>
      <p:sp>
        <p:nvSpPr>
          <p:cNvPr id="4" name="Espace réservé de l'image des diapositives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6A189629-4F03-404B-BF73-220904C22A80}" type="slidenum">
              <a:rPr lang="fr-FR" smtClean="0"/>
              <a:t>‹N°›</a:t>
            </a:fld>
            <a:endParaRPr lang="fr-FR"/>
          </a:p>
        </p:txBody>
      </p:sp>
    </p:spTree>
    <p:extLst>
      <p:ext uri="{BB962C8B-B14F-4D97-AF65-F5344CB8AC3E}">
        <p14:creationId xmlns:p14="http://schemas.microsoft.com/office/powerpoint/2010/main" val="2911044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solidFill>
                  <a:prstClr val="black"/>
                </a:solidFill>
              </a:rPr>
              <a:pPr/>
              <a:t>1</a:t>
            </a:fld>
            <a:endParaRPr lang="fr-FR">
              <a:solidFill>
                <a:prstClr val="black"/>
              </a:solidFill>
            </a:endParaRPr>
          </a:p>
        </p:txBody>
      </p:sp>
    </p:spTree>
    <p:extLst>
      <p:ext uri="{BB962C8B-B14F-4D97-AF65-F5344CB8AC3E}">
        <p14:creationId xmlns:p14="http://schemas.microsoft.com/office/powerpoint/2010/main" val="2391357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11</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12</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13</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14</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15</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16</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2</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3</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4</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5</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6</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7</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9</a:t>
            </a:fld>
            <a:endParaRPr lang="fr-FR"/>
          </a:p>
        </p:txBody>
      </p:sp>
    </p:spTree>
    <p:extLst>
      <p:ext uri="{BB962C8B-B14F-4D97-AF65-F5344CB8AC3E}">
        <p14:creationId xmlns:p14="http://schemas.microsoft.com/office/powerpoint/2010/main" val="2391357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A189629-4F03-404B-BF73-220904C22A80}" type="slidenum">
              <a:rPr lang="fr-FR" smtClean="0"/>
              <a:t>10</a:t>
            </a:fld>
            <a:endParaRPr lang="fr-FR"/>
          </a:p>
        </p:txBody>
      </p:sp>
    </p:spTree>
    <p:extLst>
      <p:ext uri="{BB962C8B-B14F-4D97-AF65-F5344CB8AC3E}">
        <p14:creationId xmlns:p14="http://schemas.microsoft.com/office/powerpoint/2010/main" val="2391357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93C55BA-5567-493B-A0FF-A9E7768C481F}" type="datetime1">
              <a:rPr lang="fr-FR" smtClean="0"/>
              <a:t>26/03/2018</a:t>
            </a:fld>
            <a:endParaRPr lang="fr-FR"/>
          </a:p>
        </p:txBody>
      </p:sp>
      <p:sp>
        <p:nvSpPr>
          <p:cNvPr id="5" name="Espace réservé du pied de page 4"/>
          <p:cNvSpPr>
            <a:spLocks noGrp="1"/>
          </p:cNvSpPr>
          <p:nvPr>
            <p:ph type="ftr" sz="quarter" idx="11"/>
          </p:nvPr>
        </p:nvSpPr>
        <p:spPr/>
        <p:txBody>
          <a:bodyPr/>
          <a:lstStyle/>
          <a:p>
            <a:r>
              <a:rPr lang="fr-F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369443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D7D05DB-269C-445F-AD6D-9D99D6BAECC4}" type="datetime1">
              <a:rPr lang="fr-FR" smtClean="0"/>
              <a:t>26/03/2018</a:t>
            </a:fld>
            <a:endParaRPr lang="fr-FR"/>
          </a:p>
        </p:txBody>
      </p:sp>
      <p:sp>
        <p:nvSpPr>
          <p:cNvPr id="5" name="Espace réservé du pied de page 4"/>
          <p:cNvSpPr>
            <a:spLocks noGrp="1"/>
          </p:cNvSpPr>
          <p:nvPr>
            <p:ph type="ftr" sz="quarter" idx="11"/>
          </p:nvPr>
        </p:nvSpPr>
        <p:spPr/>
        <p:txBody>
          <a:bodyPr/>
          <a:lstStyle/>
          <a:p>
            <a:r>
              <a:rPr lang="fr-F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45037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9BAD437-9EF6-49F6-844C-987EAA73D9B3}" type="datetime1">
              <a:rPr lang="fr-FR" smtClean="0"/>
              <a:t>26/03/2018</a:t>
            </a:fld>
            <a:endParaRPr lang="fr-FR"/>
          </a:p>
        </p:txBody>
      </p:sp>
      <p:sp>
        <p:nvSpPr>
          <p:cNvPr id="5" name="Espace réservé du pied de page 4"/>
          <p:cNvSpPr>
            <a:spLocks noGrp="1"/>
          </p:cNvSpPr>
          <p:nvPr>
            <p:ph type="ftr" sz="quarter" idx="11"/>
          </p:nvPr>
        </p:nvSpPr>
        <p:spPr/>
        <p:txBody>
          <a:bodyPr/>
          <a:lstStyle/>
          <a:p>
            <a:r>
              <a:rPr lang="fr-F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135617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93C55BA-5567-493B-A0FF-A9E7768C481F}" type="datetime1">
              <a:rPr lang="fr-FR" smtClean="0">
                <a:solidFill>
                  <a:prstClr val="black">
                    <a:tint val="75000"/>
                  </a:prstClr>
                </a:solidFill>
              </a:rPr>
              <a:pPr/>
              <a:t>26/03/2018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88556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7299FCF-01FE-4B44-B196-BA6354B43125}" type="datetime1">
              <a:rPr lang="fr-FR" smtClean="0">
                <a:solidFill>
                  <a:prstClr val="black">
                    <a:tint val="75000"/>
                  </a:prstClr>
                </a:solidFill>
              </a:rPr>
              <a:pPr/>
              <a:t>26/03/2018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70999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5861F33-E551-475F-93B9-C92D4543ADE2}" type="datetime1">
              <a:rPr lang="fr-FR" smtClean="0">
                <a:solidFill>
                  <a:prstClr val="black">
                    <a:tint val="75000"/>
                  </a:prstClr>
                </a:solidFill>
              </a:rPr>
              <a:pPr/>
              <a:t>26/03/2018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778486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DDC1F03-B794-417F-BA8A-10A355106DB1}" type="datetime1">
              <a:rPr lang="fr-FR" smtClean="0">
                <a:solidFill>
                  <a:prstClr val="black">
                    <a:tint val="75000"/>
                  </a:prstClr>
                </a:solidFill>
              </a:rPr>
              <a:pPr/>
              <a:t>26/03/2018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a:solidFill>
                  <a:prstClr val="black">
                    <a:tint val="75000"/>
                  </a:prstClr>
                </a:solidFill>
              </a:rP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769531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47B52F7-8287-4777-BBFA-5DE4A3613BA4}" type="datetime1">
              <a:rPr lang="fr-FR" smtClean="0">
                <a:solidFill>
                  <a:prstClr val="black">
                    <a:tint val="75000"/>
                  </a:prstClr>
                </a:solidFill>
              </a:rPr>
              <a:pPr/>
              <a:t>26/03/2018</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r>
              <a:rPr lang="fr-FR">
                <a:solidFill>
                  <a:prstClr val="black">
                    <a:tint val="75000"/>
                  </a:prstClr>
                </a:solidFill>
              </a:rPr>
              <a:t>Projet d'établissement 2018/2021</a:t>
            </a:r>
          </a:p>
        </p:txBody>
      </p:sp>
      <p:sp>
        <p:nvSpPr>
          <p:cNvPr id="9" name="Espace réservé du numéro de diapositive 8"/>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506834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6E9E8C7-B9CE-424B-825C-32A78C477164}" type="datetime1">
              <a:rPr lang="fr-FR" smtClean="0">
                <a:solidFill>
                  <a:prstClr val="black">
                    <a:tint val="75000"/>
                  </a:prstClr>
                </a:solidFill>
              </a:rPr>
              <a:pPr/>
              <a:t>26/03/2018</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r>
              <a:rPr lang="fr-FR">
                <a:solidFill>
                  <a:prstClr val="black">
                    <a:tint val="75000"/>
                  </a:prstClr>
                </a:solidFill>
              </a:rPr>
              <a:t>Projet d'établissement 2018/2021</a:t>
            </a:r>
          </a:p>
        </p:txBody>
      </p:sp>
      <p:sp>
        <p:nvSpPr>
          <p:cNvPr id="5" name="Espace réservé du numéro de diapositive 4"/>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744887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A042F0-FB38-45A0-9FA8-A67A35C2901D}" type="datetime1">
              <a:rPr lang="fr-FR" smtClean="0">
                <a:solidFill>
                  <a:prstClr val="black">
                    <a:tint val="75000"/>
                  </a:prstClr>
                </a:solidFill>
              </a:rPr>
              <a:pPr/>
              <a:t>26/03/2018</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r>
              <a:rPr lang="fr-FR">
                <a:solidFill>
                  <a:prstClr val="black">
                    <a:tint val="75000"/>
                  </a:prstClr>
                </a:solidFill>
              </a:rPr>
              <a:t>Projet d'établissement 2018/2021</a:t>
            </a:r>
          </a:p>
        </p:txBody>
      </p:sp>
      <p:sp>
        <p:nvSpPr>
          <p:cNvPr id="4" name="Espace réservé du numéro de diapositive 3"/>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368524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D878834-CD84-4D82-8916-796756566530}" type="datetime1">
              <a:rPr lang="fr-FR" smtClean="0">
                <a:solidFill>
                  <a:prstClr val="black">
                    <a:tint val="75000"/>
                  </a:prstClr>
                </a:solidFill>
              </a:rPr>
              <a:pPr/>
              <a:t>26/03/2018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a:solidFill>
                  <a:prstClr val="black">
                    <a:tint val="75000"/>
                  </a:prstClr>
                </a:solidFill>
              </a:rP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18548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7299FCF-01FE-4B44-B196-BA6354B43125}" type="datetime1">
              <a:rPr lang="fr-FR" smtClean="0"/>
              <a:t>26/03/2018</a:t>
            </a:fld>
            <a:endParaRPr lang="fr-FR"/>
          </a:p>
        </p:txBody>
      </p:sp>
      <p:sp>
        <p:nvSpPr>
          <p:cNvPr id="5" name="Espace réservé du pied de page 4"/>
          <p:cNvSpPr>
            <a:spLocks noGrp="1"/>
          </p:cNvSpPr>
          <p:nvPr>
            <p:ph type="ftr" sz="quarter" idx="11"/>
          </p:nvPr>
        </p:nvSpPr>
        <p:spPr/>
        <p:txBody>
          <a:bodyPr/>
          <a:lstStyle/>
          <a:p>
            <a:r>
              <a:rPr lang="fr-F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22060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CAD1268-56C3-4C82-9E58-5B2A6A72B0E3}" type="datetime1">
              <a:rPr lang="fr-FR" smtClean="0">
                <a:solidFill>
                  <a:prstClr val="black">
                    <a:tint val="75000"/>
                  </a:prstClr>
                </a:solidFill>
              </a:rPr>
              <a:pPr/>
              <a:t>26/03/2018</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r>
              <a:rPr lang="fr-FR">
                <a:solidFill>
                  <a:prstClr val="black">
                    <a:tint val="75000"/>
                  </a:prstClr>
                </a:solidFill>
              </a:rP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2647109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D7D05DB-269C-445F-AD6D-9D99D6BAECC4}" type="datetime1">
              <a:rPr lang="fr-FR" smtClean="0">
                <a:solidFill>
                  <a:prstClr val="black">
                    <a:tint val="75000"/>
                  </a:prstClr>
                </a:solidFill>
              </a:rPr>
              <a:pPr/>
              <a:t>26/03/2018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83816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9BAD437-9EF6-49F6-844C-987EAA73D9B3}" type="datetime1">
              <a:rPr lang="fr-FR" smtClean="0">
                <a:solidFill>
                  <a:prstClr val="black">
                    <a:tint val="75000"/>
                  </a:prstClr>
                </a:solidFill>
              </a:rPr>
              <a:pPr/>
              <a:t>26/03/2018</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75000"/>
                  </a:prstClr>
                </a:solidFill>
              </a:rP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114236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5861F33-E551-475F-93B9-C92D4543ADE2}" type="datetime1">
              <a:rPr lang="fr-FR" smtClean="0"/>
              <a:t>26/03/2018</a:t>
            </a:fld>
            <a:endParaRPr lang="fr-FR"/>
          </a:p>
        </p:txBody>
      </p:sp>
      <p:sp>
        <p:nvSpPr>
          <p:cNvPr id="5" name="Espace réservé du pied de page 4"/>
          <p:cNvSpPr>
            <a:spLocks noGrp="1"/>
          </p:cNvSpPr>
          <p:nvPr>
            <p:ph type="ftr" sz="quarter" idx="11"/>
          </p:nvPr>
        </p:nvSpPr>
        <p:spPr/>
        <p:txBody>
          <a:bodyPr/>
          <a:lstStyle/>
          <a:p>
            <a:r>
              <a:rPr lang="fr-FR"/>
              <a:t>Projet d'établissement 2018/2021</a:t>
            </a:r>
          </a:p>
        </p:txBody>
      </p:sp>
      <p:sp>
        <p:nvSpPr>
          <p:cNvPr id="6" name="Espace réservé du numéro de diapositive 5"/>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146137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DDC1F03-B794-417F-BA8A-10A355106DB1}" type="datetime1">
              <a:rPr lang="fr-FR" smtClean="0"/>
              <a:t>26/03/2018</a:t>
            </a:fld>
            <a:endParaRPr lang="fr-FR"/>
          </a:p>
        </p:txBody>
      </p:sp>
      <p:sp>
        <p:nvSpPr>
          <p:cNvPr id="6" name="Espace réservé du pied de page 5"/>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628084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47B52F7-8287-4777-BBFA-5DE4A3613BA4}" type="datetime1">
              <a:rPr lang="fr-FR" smtClean="0"/>
              <a:t>26/03/2018</a:t>
            </a:fld>
            <a:endParaRPr lang="fr-FR"/>
          </a:p>
        </p:txBody>
      </p:sp>
      <p:sp>
        <p:nvSpPr>
          <p:cNvPr id="8" name="Espace réservé du pied de page 7"/>
          <p:cNvSpPr>
            <a:spLocks noGrp="1"/>
          </p:cNvSpPr>
          <p:nvPr>
            <p:ph type="ftr" sz="quarter" idx="11"/>
          </p:nvPr>
        </p:nvSpPr>
        <p:spPr/>
        <p:txBody>
          <a:bodyPr/>
          <a:lstStyle/>
          <a:p>
            <a:r>
              <a:rPr lang="fr-FR"/>
              <a:t>Projet d'établissement 2018/2021</a:t>
            </a:r>
          </a:p>
        </p:txBody>
      </p:sp>
      <p:sp>
        <p:nvSpPr>
          <p:cNvPr id="9" name="Espace réservé du numéro de diapositive 8"/>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50367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6E9E8C7-B9CE-424B-825C-32A78C477164}" type="datetime1">
              <a:rPr lang="fr-FR" smtClean="0"/>
              <a:t>26/03/2018</a:t>
            </a:fld>
            <a:endParaRPr lang="fr-FR"/>
          </a:p>
        </p:txBody>
      </p:sp>
      <p:sp>
        <p:nvSpPr>
          <p:cNvPr id="4" name="Espace réservé du pied de page 3"/>
          <p:cNvSpPr>
            <a:spLocks noGrp="1"/>
          </p:cNvSpPr>
          <p:nvPr>
            <p:ph type="ftr" sz="quarter" idx="11"/>
          </p:nvPr>
        </p:nvSpPr>
        <p:spPr/>
        <p:txBody>
          <a:bodyPr/>
          <a:lstStyle/>
          <a:p>
            <a:r>
              <a:rPr lang="fr-FR"/>
              <a:t>Projet d'établissement 2018/2021</a:t>
            </a:r>
          </a:p>
        </p:txBody>
      </p:sp>
      <p:sp>
        <p:nvSpPr>
          <p:cNvPr id="5" name="Espace réservé du numéro de diapositive 4"/>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274910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A042F0-FB38-45A0-9FA8-A67A35C2901D}" type="datetime1">
              <a:rPr lang="fr-FR" smtClean="0"/>
              <a:t>26/03/2018</a:t>
            </a:fld>
            <a:endParaRPr lang="fr-FR"/>
          </a:p>
        </p:txBody>
      </p:sp>
      <p:sp>
        <p:nvSpPr>
          <p:cNvPr id="3" name="Espace réservé du pied de page 2"/>
          <p:cNvSpPr>
            <a:spLocks noGrp="1"/>
          </p:cNvSpPr>
          <p:nvPr>
            <p:ph type="ftr" sz="quarter" idx="11"/>
          </p:nvPr>
        </p:nvSpPr>
        <p:spPr/>
        <p:txBody>
          <a:bodyPr/>
          <a:lstStyle/>
          <a:p>
            <a:r>
              <a:rPr lang="fr-FR"/>
              <a:t>Projet d'établissement 2018/2021</a:t>
            </a:r>
          </a:p>
        </p:txBody>
      </p:sp>
      <p:sp>
        <p:nvSpPr>
          <p:cNvPr id="4" name="Espace réservé du numéro de diapositive 3"/>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329912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D878834-CD84-4D82-8916-796756566530}" type="datetime1">
              <a:rPr lang="fr-FR" smtClean="0"/>
              <a:t>26/03/2018</a:t>
            </a:fld>
            <a:endParaRPr lang="fr-FR"/>
          </a:p>
        </p:txBody>
      </p:sp>
      <p:sp>
        <p:nvSpPr>
          <p:cNvPr id="6" name="Espace réservé du pied de page 5"/>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2994992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CAD1268-56C3-4C82-9E58-5B2A6A72B0E3}" type="datetime1">
              <a:rPr lang="fr-FR" smtClean="0"/>
              <a:t>26/03/2018</a:t>
            </a:fld>
            <a:endParaRPr lang="fr-FR"/>
          </a:p>
        </p:txBody>
      </p:sp>
      <p:sp>
        <p:nvSpPr>
          <p:cNvPr id="6" name="Espace réservé du pied de page 5"/>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‹N°›</a:t>
            </a:fld>
            <a:endParaRPr lang="fr-FR"/>
          </a:p>
        </p:txBody>
      </p:sp>
    </p:spTree>
    <p:extLst>
      <p:ext uri="{BB962C8B-B14F-4D97-AF65-F5344CB8AC3E}">
        <p14:creationId xmlns:p14="http://schemas.microsoft.com/office/powerpoint/2010/main" val="371980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5F207-FD71-4AED-BF2F-4E0BC443D418}" type="datetime1">
              <a:rPr lang="fr-FR" smtClean="0"/>
              <a:t>26/03/2018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Projet d'établissement 2018/2021</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D68EB-C7FF-4836-8F86-4DF8FBB6C1DF}" type="slidenum">
              <a:rPr lang="fr-FR" smtClean="0"/>
              <a:t>‹N°›</a:t>
            </a:fld>
            <a:endParaRPr lang="fr-FR"/>
          </a:p>
        </p:txBody>
      </p:sp>
    </p:spTree>
    <p:extLst>
      <p:ext uri="{BB962C8B-B14F-4D97-AF65-F5344CB8AC3E}">
        <p14:creationId xmlns:p14="http://schemas.microsoft.com/office/powerpoint/2010/main" val="1148768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5F207-FD71-4AED-BF2F-4E0BC443D418}" type="datetime1">
              <a:rPr lang="fr-FR" smtClean="0">
                <a:solidFill>
                  <a:prstClr val="black">
                    <a:tint val="75000"/>
                  </a:prstClr>
                </a:solidFill>
              </a:rPr>
              <a:pPr/>
              <a:t>26/03/2018</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solidFill>
                  <a:prstClr val="black">
                    <a:tint val="75000"/>
                  </a:prstClr>
                </a:solidFill>
              </a:rPr>
              <a:t>Projet d'établissement 2018/2021</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D68EB-C7FF-4836-8F86-4DF8FBB6C1DF}"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29994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hemeOverride" Target="../theme/themeOverride1.xml"/><Relationship Id="rId6" Type="http://schemas.openxmlformats.org/officeDocument/2006/relationships/image" Target="../media/image3.emf"/><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image" Target="../media/image6.jpeg"/></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9.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9.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11.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10.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12.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11.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13.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12.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2.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3.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4.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4.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5.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5.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6.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6.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7.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7.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8.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hemeOverride" Target="../theme/themeOverride8.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Image 11" descr="D:\Users\User\Desktop\Tampon + signature PR.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3473" y="5542896"/>
            <a:ext cx="1285875" cy="996315"/>
          </a:xfrm>
          <a:prstGeom prst="rect">
            <a:avLst/>
          </a:prstGeom>
          <a:noFill/>
          <a:ln>
            <a:noFill/>
          </a:ln>
        </p:spPr>
      </p:pic>
      <p:sp>
        <p:nvSpPr>
          <p:cNvPr id="2" name="Titre 1"/>
          <p:cNvSpPr>
            <a:spLocks noGrp="1"/>
          </p:cNvSpPr>
          <p:nvPr>
            <p:ph type="ctrTitle"/>
          </p:nvPr>
        </p:nvSpPr>
        <p:spPr>
          <a:xfrm>
            <a:off x="611560" y="1340768"/>
            <a:ext cx="7772400" cy="4992840"/>
          </a:xfrm>
        </p:spPr>
        <p:txBody>
          <a:bodyPr>
            <a:noAutofit/>
          </a:bodyPr>
          <a:lstStyle/>
          <a:p>
            <a:pPr lvl="0" algn="l">
              <a:lnSpc>
                <a:spcPct val="115000"/>
              </a:lnSpc>
              <a:spcBef>
                <a:spcPct val="20000"/>
              </a:spcBef>
            </a:pPr>
            <a:r>
              <a:rPr lang="fr-FR" sz="1000" kern="150" dirty="0">
                <a:solidFill>
                  <a:prstClr val="black"/>
                </a:solidFill>
                <a:latin typeface="Arial"/>
                <a:ea typeface="Calibri"/>
                <a:cs typeface="Calibri"/>
              </a:rPr>
              <a:t>Le Projet d’établissement 2014/2017 arrive à son terme et a fait l’objet d’une évaluation finale en septembre 2017 : chacune des 44 actions a été passée au crible d’une évaluation sans concession. Le bilan fait apparaître que :</a:t>
            </a:r>
            <a:br>
              <a:rPr lang="fr-FR" sz="1000" kern="150" dirty="0">
                <a:solidFill>
                  <a:prstClr val="black"/>
                </a:solidFill>
                <a:ea typeface="Calibri"/>
                <a:cs typeface="Calibri"/>
              </a:rPr>
            </a:br>
            <a:r>
              <a:rPr lang="fr-FR" sz="1000" kern="150" dirty="0">
                <a:solidFill>
                  <a:prstClr val="black"/>
                </a:solidFill>
                <a:ea typeface="Calibri"/>
                <a:cs typeface="Calibri"/>
              </a:rPr>
              <a:t>- </a:t>
            </a:r>
            <a:r>
              <a:rPr lang="fr-FR" sz="1000" kern="150" dirty="0">
                <a:solidFill>
                  <a:prstClr val="black"/>
                </a:solidFill>
                <a:latin typeface="Arial"/>
                <a:ea typeface="Calibri"/>
                <a:cs typeface="Calibri"/>
              </a:rPr>
              <a:t>31 actions (71%) retenues pour le mettre en œuvre ont été totalement abouties, en donnant globalement les résultats escomptés ;</a:t>
            </a:r>
            <a:br>
              <a:rPr lang="fr-FR" sz="1000" kern="150" dirty="0">
                <a:solidFill>
                  <a:prstClr val="black"/>
                </a:solidFill>
                <a:ea typeface="Calibri"/>
                <a:cs typeface="Calibri"/>
              </a:rPr>
            </a:br>
            <a:r>
              <a:rPr lang="fr-FR" sz="1000" kern="150" dirty="0">
                <a:solidFill>
                  <a:prstClr val="black"/>
                </a:solidFill>
                <a:ea typeface="Calibri"/>
                <a:cs typeface="Calibri"/>
              </a:rPr>
              <a:t>- </a:t>
            </a:r>
            <a:r>
              <a:rPr lang="fr-FR" sz="1000" kern="150" dirty="0">
                <a:solidFill>
                  <a:prstClr val="black"/>
                </a:solidFill>
                <a:latin typeface="Arial"/>
                <a:ea typeface="Calibri"/>
                <a:cs typeface="Calibri"/>
              </a:rPr>
              <a:t>8 actions ont été engagées (18%), qui pour des raisons objectivement identifiées, n’ont montré qu’une efficacité partielle par rapport aux résultats attendus ;</a:t>
            </a:r>
            <a:br>
              <a:rPr lang="fr-FR" sz="1000" kern="150" dirty="0">
                <a:solidFill>
                  <a:prstClr val="black"/>
                </a:solidFill>
                <a:ea typeface="Calibri"/>
                <a:cs typeface="Calibri"/>
              </a:rPr>
            </a:br>
            <a:r>
              <a:rPr lang="fr-FR" sz="1000" kern="150" dirty="0">
                <a:solidFill>
                  <a:prstClr val="black"/>
                </a:solidFill>
                <a:ea typeface="Calibri"/>
                <a:cs typeface="Calibri"/>
              </a:rPr>
              <a:t>- </a:t>
            </a:r>
            <a:r>
              <a:rPr lang="fr-FR" sz="1000" kern="150" dirty="0">
                <a:solidFill>
                  <a:prstClr val="black"/>
                </a:solidFill>
                <a:latin typeface="Arial"/>
                <a:ea typeface="Calibri"/>
                <a:cs typeface="Calibri"/>
              </a:rPr>
              <a:t>5 actions (11%) ont dû être abandonnées </a:t>
            </a:r>
            <a:r>
              <a:rPr lang="fr-FR" sz="1000" dirty="0">
                <a:latin typeface="Arial"/>
                <a:ea typeface="Lucida Sans Unicode"/>
              </a:rPr>
              <a:t>parce que jugées à postériori trop peu pertinentes</a:t>
            </a:r>
            <a:r>
              <a:rPr lang="fr-FR" sz="1000" kern="150" dirty="0">
                <a:solidFill>
                  <a:prstClr val="black"/>
                </a:solidFill>
                <a:latin typeface="Arial"/>
                <a:ea typeface="Calibri"/>
                <a:cs typeface="Calibri"/>
              </a:rPr>
              <a:t>, ou n’ont pas pu se concrétiser.</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 </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Depuis septembre 2017, le Conseil pédagogique est régulièrement consulté pour l’écriture du Projet d’établissement de la période triennale suivante : 2018/2021. A partir de l’évaluation finale du Projet précédent, s’appuyant sur un diagnostic global partagé, le document finalisé est présenté au Conseil d’Administration du </a:t>
            </a:r>
            <a:r>
              <a:rPr lang="fr-FR" sz="1000" kern="150">
                <a:solidFill>
                  <a:prstClr val="black"/>
                </a:solidFill>
                <a:latin typeface="Arial"/>
                <a:ea typeface="Calibri"/>
                <a:cs typeface="Calibri"/>
              </a:rPr>
              <a:t>jeudi 8 mars </a:t>
            </a:r>
            <a:r>
              <a:rPr lang="fr-FR" sz="1000" kern="150" dirty="0">
                <a:solidFill>
                  <a:prstClr val="black"/>
                </a:solidFill>
                <a:latin typeface="Arial"/>
                <a:ea typeface="Calibri"/>
                <a:cs typeface="Calibri"/>
              </a:rPr>
              <a:t>2018, pour un vote solennel qui engage la Communauté éducative.</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 </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Actant la volonté de s’inscrire dans une démarche d’amélioration permanente, il a été décidé de s’appuyer sur la démarche « QualÉduc » qui accompagne chacune des priorités identifiées dans le Projet : c’est pourquoi chaque item présenté est renvoyé à une fiche du répertoire national « QualÉduc » </a:t>
            </a:r>
            <a:r>
              <a:rPr lang="fr-FR" sz="1000" i="1" kern="150" dirty="0">
                <a:solidFill>
                  <a:prstClr val="black"/>
                </a:solidFill>
                <a:latin typeface="Arial"/>
                <a:ea typeface="Calibri"/>
                <a:cs typeface="Calibri"/>
              </a:rPr>
              <a:t>(fiche n).</a:t>
            </a:r>
            <a:br>
              <a:rPr lang="fr-FR" sz="1000" kern="150" dirty="0">
                <a:solidFill>
                  <a:prstClr val="black"/>
                </a:solidFill>
                <a:ea typeface="Calibri"/>
                <a:cs typeface="Calibri"/>
              </a:rPr>
            </a:br>
            <a:r>
              <a:rPr lang="fr-FR" sz="1000" i="1" kern="150" dirty="0">
                <a:solidFill>
                  <a:prstClr val="black"/>
                </a:solidFill>
                <a:latin typeface="Arial"/>
                <a:ea typeface="Calibri"/>
                <a:cs typeface="Calibri"/>
              </a:rPr>
              <a:t> </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Afin de permettre une lecture fluide, il a été décidé de distinguer la présentation « tous publics » (sous format de diapositives), des documents complémentaires « pour experts » (fiches QualÉduc, fiches actions, tableau des indicateurs).</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 </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Comme c’est sa vocation, le Projet d’établissement 2018/2021 s’inspire évidemment de la commande éducative publique, en particulier des axes du Projet académique qui débutera également sa première année contractuelle en 2018, en les colorant des spécificités locales.</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 </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Fait à Mana, le 09 mars 2018</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						Jacques DEMAROLLE</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 </a:t>
            </a:r>
            <a:br>
              <a:rPr lang="fr-FR" sz="1000" kern="150" dirty="0">
                <a:solidFill>
                  <a:prstClr val="black"/>
                </a:solidFill>
                <a:ea typeface="Calibri"/>
                <a:cs typeface="Calibri"/>
              </a:rPr>
            </a:br>
            <a:r>
              <a:rPr lang="fr-FR" sz="1000" kern="150" dirty="0">
                <a:solidFill>
                  <a:prstClr val="black"/>
                </a:solidFill>
                <a:latin typeface="Arial"/>
                <a:ea typeface="Calibri"/>
                <a:cs typeface="Calibri"/>
              </a:rPr>
              <a:t>						Proviseur</a:t>
            </a:r>
            <a:endParaRPr lang="fr-FR" sz="1000" kern="150" dirty="0">
              <a:solidFill>
                <a:prstClr val="black"/>
              </a:solidFill>
              <a:ea typeface="Calibri"/>
              <a:cs typeface="Calibri"/>
            </a:endParaRPr>
          </a:p>
        </p:txBody>
      </p:sp>
      <p:sp>
        <p:nvSpPr>
          <p:cNvPr id="11" name="Espace réservé du pied de page 10"/>
          <p:cNvSpPr>
            <a:spLocks noGrp="1"/>
          </p:cNvSpPr>
          <p:nvPr>
            <p:ph type="ftr" sz="quarter" idx="11"/>
          </p:nvPr>
        </p:nvSpPr>
        <p:spPr/>
        <p:txBody>
          <a:bodyPr/>
          <a:lstStyle/>
          <a:p>
            <a:r>
              <a:rPr lang="fr-FR">
                <a:solidFill>
                  <a:prstClr val="black">
                    <a:tint val="75000"/>
                  </a:prstClr>
                </a:solidFill>
              </a:rP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solidFill>
                  <a:prstClr val="black">
                    <a:tint val="75000"/>
                  </a:prstClr>
                </a:solidFill>
              </a:rPr>
              <a:pPr/>
              <a:t>1</a:t>
            </a:fld>
            <a:endParaRPr lang="fr-FR">
              <a:solidFill>
                <a:prstClr val="black">
                  <a:tint val="75000"/>
                </a:prstClr>
              </a:solidFill>
            </a:endParaRPr>
          </a:p>
        </p:txBody>
      </p:sp>
      <p:pic>
        <p:nvPicPr>
          <p:cNvPr id="4" name="Image 3" descr="D:\Users\User\Documents\Jacques\RECTORAT\RECTORAT\Cabinet\2017_nouveau_logo_academie_Guyan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386507025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40769"/>
            <a:ext cx="7772400" cy="4608512"/>
          </a:xfrm>
          <a:solidFill>
            <a:srgbClr val="99FF99"/>
          </a:solidFill>
        </p:spPr>
        <p:txBody>
          <a:bodyPr anchor="t">
            <a:noAutofit/>
          </a:bodyPr>
          <a:lstStyle/>
          <a:p>
            <a:pPr algn="l"/>
            <a:r>
              <a:rPr lang="fr-FR" sz="2200" b="1" dirty="0"/>
              <a:t>Garantir la meilleure individualisation des parcours scolaires :</a:t>
            </a:r>
            <a:br>
              <a:rPr lang="fr-FR" sz="2200" b="1" dirty="0"/>
            </a:br>
            <a:br>
              <a:rPr lang="fr-FR" sz="2200" dirty="0"/>
            </a:br>
            <a:r>
              <a:rPr lang="fr-FR" sz="2200" dirty="0"/>
              <a:t>- </a:t>
            </a:r>
            <a:r>
              <a:rPr lang="fr-FR" sz="2200" dirty="0">
                <a:latin typeface="Adobe Caslon Pro Bold" pitchFamily="18" charset="0"/>
              </a:rPr>
              <a:t>assurer le niveau maximal de certification de chaque élève en sécurisant l’obtention d’un diplôme </a:t>
            </a:r>
            <a:r>
              <a:rPr lang="fr-FR" sz="2000" i="1" dirty="0">
                <a:latin typeface="Adobe Caslon Pro Bold" pitchFamily="18" charset="0"/>
              </a:rPr>
              <a:t>(fiche 1)</a:t>
            </a:r>
            <a:br>
              <a:rPr lang="fr-FR" sz="2200" dirty="0">
                <a:latin typeface="Adobe Caslon Pro Bold" pitchFamily="18" charset="0"/>
              </a:rPr>
            </a:br>
            <a:r>
              <a:rPr lang="fr-FR" sz="2200" dirty="0">
                <a:latin typeface="Adobe Caslon Pro Bold" pitchFamily="18" charset="0"/>
              </a:rPr>
              <a:t>- favoriser l’individualisation  des parcours et la différenciation des enseignements </a:t>
            </a:r>
            <a:r>
              <a:rPr lang="fr-FR" sz="2000" i="1" dirty="0">
                <a:latin typeface="Adobe Caslon Pro Bold" pitchFamily="18" charset="0"/>
              </a:rPr>
              <a:t>(fiche 3)</a:t>
            </a:r>
            <a:br>
              <a:rPr lang="fr-FR" sz="2000" i="1" dirty="0">
                <a:latin typeface="Adobe Caslon Pro Bold" pitchFamily="18" charset="0"/>
              </a:rPr>
            </a:br>
            <a:r>
              <a:rPr lang="fr-FR" sz="2200" dirty="0">
                <a:latin typeface="Adobe Caslon Pro Bold" pitchFamily="18" charset="0"/>
              </a:rPr>
              <a:t>- intégrer le handicap dans les parcours de réussite éducative </a:t>
            </a:r>
            <a:r>
              <a:rPr lang="fr-FR" sz="2000" i="1" dirty="0">
                <a:latin typeface="Adobe Caslon Pro Bold" pitchFamily="18" charset="0"/>
              </a:rPr>
              <a:t>(fiche 5)</a:t>
            </a:r>
            <a:br>
              <a:rPr lang="fr-FR" sz="2000" i="1" dirty="0">
                <a:latin typeface="Adobe Caslon Pro Bold" pitchFamily="18" charset="0"/>
              </a:rPr>
            </a:br>
            <a:r>
              <a:rPr lang="fr-FR" sz="2200" dirty="0">
                <a:latin typeface="Adobe Caslon Pro Bold" pitchFamily="18" charset="0"/>
              </a:rPr>
              <a:t>- étudier toutes passerelles (réversibles) permettant à chaque élève de rebondir si nécessaire sur un parcours de réussite éducative </a:t>
            </a:r>
            <a:r>
              <a:rPr lang="fr-FR" sz="2000" i="1" dirty="0">
                <a:latin typeface="Adobe Caslon Pro Bold" pitchFamily="18" charset="0"/>
              </a:rPr>
              <a:t>(fiches 1, 7)</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10</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221135926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954759"/>
          </a:xfrm>
          <a:solidFill>
            <a:schemeClr val="accent6">
              <a:lumMod val="40000"/>
              <a:lumOff val="60000"/>
            </a:schemeClr>
          </a:solidFill>
        </p:spPr>
        <p:txBody>
          <a:bodyPr/>
          <a:lstStyle/>
          <a:p>
            <a:r>
              <a:rPr lang="fr-FR" b="1" dirty="0"/>
              <a:t>AXE 3.2 « PERSONNELS OU FORMATEURS »</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11</a:t>
            </a:fld>
            <a:endParaRPr lang="fr-FR"/>
          </a:p>
        </p:txBody>
      </p:sp>
      <p:pic>
        <p:nvPicPr>
          <p:cNvPr id="4" name="Image 3" descr="D:\Users\User\Documents\Jacques\RECTORAT\RECTORAT\Cabinet\2017_nouveau_logo_academie_Guya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2968272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505842" y="1221041"/>
            <a:ext cx="8208912" cy="4944263"/>
          </a:xfrm>
          <a:solidFill>
            <a:schemeClr val="accent6">
              <a:lumMod val="40000"/>
              <a:lumOff val="60000"/>
            </a:schemeClr>
          </a:solidFill>
        </p:spPr>
        <p:txBody>
          <a:bodyPr anchor="t">
            <a:noAutofit/>
          </a:bodyPr>
          <a:lstStyle/>
          <a:p>
            <a:pPr algn="l"/>
            <a:r>
              <a:rPr lang="fr-FR" sz="2200" b="1" dirty="0"/>
              <a:t>Assurer le bien-être et l’investissement serein des encadrants des élèves :</a:t>
            </a:r>
            <a:br>
              <a:rPr lang="fr-FR" sz="2200" b="1" dirty="0"/>
            </a:br>
            <a:r>
              <a:rPr lang="fr-FR" sz="2200" dirty="0"/>
              <a:t>- </a:t>
            </a:r>
            <a:r>
              <a:rPr lang="fr-FR" sz="2200" dirty="0">
                <a:latin typeface="Adobe Caslon Pro Bold" pitchFamily="18" charset="0"/>
              </a:rPr>
              <a:t>augmenter l’expertise pédagogique collective en mutualisant la documentation, en l’archivant judicieusement </a:t>
            </a:r>
            <a:r>
              <a:rPr lang="fr-FR" sz="2000" i="1" dirty="0">
                <a:latin typeface="Adobe Caslon Pro Bold" pitchFamily="18" charset="0"/>
              </a:rPr>
              <a:t>(fiche 16)</a:t>
            </a:r>
            <a:br>
              <a:rPr lang="fr-FR" sz="2200" dirty="0">
                <a:latin typeface="Adobe Caslon Pro Bold" pitchFamily="18" charset="0"/>
              </a:rPr>
            </a:br>
            <a:r>
              <a:rPr lang="fr-FR" sz="2200" dirty="0">
                <a:latin typeface="Adobe Caslon Pro Bold" pitchFamily="18" charset="0"/>
              </a:rPr>
              <a:t>- pérenniser un protocole d’accueil des nouveaux, en particulier les néo contractuels </a:t>
            </a:r>
            <a:r>
              <a:rPr lang="fr-FR" sz="2000" i="1" dirty="0">
                <a:latin typeface="Adobe Caslon Pro Bold" pitchFamily="18" charset="0"/>
              </a:rPr>
              <a:t>(fiches 16, 17)</a:t>
            </a:r>
            <a:br>
              <a:rPr lang="fr-FR" sz="2200" dirty="0">
                <a:latin typeface="Adobe Caslon Pro Bold" pitchFamily="18" charset="0"/>
              </a:rPr>
            </a:br>
            <a:r>
              <a:rPr lang="fr-FR" sz="2200" dirty="0">
                <a:latin typeface="Adobe Caslon Pro Bold" pitchFamily="18" charset="0"/>
              </a:rPr>
              <a:t>- assurer, en complément des formations académiques, des journées de formation entre pairs, de type « mercredis pédagogiques » </a:t>
            </a:r>
            <a:r>
              <a:rPr lang="fr-FR" sz="2000" i="1" dirty="0">
                <a:latin typeface="Adobe Caslon Pro Bold" pitchFamily="18" charset="0"/>
              </a:rPr>
              <a:t>(fiche 17)</a:t>
            </a:r>
            <a:br>
              <a:rPr lang="fr-FR" sz="2000" i="1" dirty="0">
                <a:latin typeface="Adobe Caslon Pro Bold" pitchFamily="18" charset="0"/>
              </a:rPr>
            </a:br>
            <a:r>
              <a:rPr lang="fr-FR" sz="2200" dirty="0">
                <a:latin typeface="Adobe Caslon Pro Bold" pitchFamily="18" charset="0"/>
              </a:rPr>
              <a:t>- acquérir l’automatisme « recours à l’innovation et/ou l’expérimentation » à chaque fois qu’une plus-value peut en être attendue </a:t>
            </a:r>
            <a:r>
              <a:rPr lang="fr-FR" sz="2000" i="1" dirty="0">
                <a:latin typeface="Adobe Caslon Pro Bold" pitchFamily="18" charset="0"/>
              </a:rPr>
              <a:t>(fiche 17)</a:t>
            </a:r>
            <a:br>
              <a:rPr lang="fr-FR" sz="2200" dirty="0">
                <a:latin typeface="Adobe Caslon Pro Bold" pitchFamily="18" charset="0"/>
              </a:rPr>
            </a:br>
            <a:r>
              <a:rPr lang="fr-FR" sz="2200" dirty="0">
                <a:latin typeface="Adobe Caslon Pro Bold" pitchFamily="18" charset="0"/>
              </a:rPr>
              <a:t>- développer le tutorat de proximité entre pairs </a:t>
            </a:r>
            <a:r>
              <a:rPr lang="fr-FR" sz="2000" i="1" dirty="0">
                <a:latin typeface="Adobe Caslon Pro Bold" pitchFamily="18" charset="0"/>
              </a:rPr>
              <a:t>(fiche 17)</a:t>
            </a:r>
            <a:br>
              <a:rPr lang="fr-FR" sz="2200" dirty="0">
                <a:latin typeface="Adobe Caslon Pro Bold" pitchFamily="18" charset="0"/>
              </a:rPr>
            </a:br>
            <a:r>
              <a:rPr lang="fr-FR" sz="2200" dirty="0">
                <a:latin typeface="Adobe Caslon Pro Bold" pitchFamily="18" charset="0"/>
              </a:rPr>
              <a:t>- accompagner les démarches de validation des acquis de l’expérience (VAE) des encadrants des élèves </a:t>
            </a:r>
            <a:r>
              <a:rPr lang="fr-FR" sz="2000" i="1" dirty="0">
                <a:latin typeface="Adobe Caslon Pro Bold" pitchFamily="18" charset="0"/>
              </a:rPr>
              <a:t>(fiche 17) </a:t>
            </a:r>
            <a:r>
              <a:rPr lang="fr-FR" sz="2000" dirty="0">
                <a:latin typeface="Adobe Caslon Pro Bold" pitchFamily="18" charset="0"/>
              </a:rPr>
              <a:t>ou leurs parcours de reconnaissance de compétences complémentaires (CAPA-SH, DNL, etc.)</a:t>
            </a:r>
            <a:br>
              <a:rPr lang="fr-FR" sz="2000" dirty="0">
                <a:latin typeface="Adobe Caslon Pro Bold" pitchFamily="18" charset="0"/>
              </a:rPr>
            </a:br>
            <a:endParaRPr lang="fr-FR" sz="2000" dirty="0">
              <a:latin typeface="Adobe Caslon Pro Bold" pitchFamily="18" charset="0"/>
            </a:endParaRP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12</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82200881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954759"/>
          </a:xfrm>
          <a:solidFill>
            <a:schemeClr val="accent2">
              <a:lumMod val="40000"/>
              <a:lumOff val="60000"/>
            </a:schemeClr>
          </a:solidFill>
        </p:spPr>
        <p:txBody>
          <a:bodyPr/>
          <a:lstStyle/>
          <a:p>
            <a:r>
              <a:rPr lang="fr-FR" b="1" dirty="0"/>
              <a:t>AXE 4 « ANCRAGE SUR LE TERRITOIRE »</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13</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298546500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82622"/>
            <a:ext cx="7772400" cy="4838665"/>
          </a:xfrm>
          <a:solidFill>
            <a:schemeClr val="accent2">
              <a:lumMod val="40000"/>
              <a:lumOff val="60000"/>
            </a:schemeClr>
          </a:solidFill>
        </p:spPr>
        <p:txBody>
          <a:bodyPr anchor="t">
            <a:normAutofit fontScale="90000"/>
          </a:bodyPr>
          <a:lstStyle/>
          <a:p>
            <a:pPr algn="l"/>
            <a:r>
              <a:rPr lang="fr-FR" sz="2400" b="1" dirty="0"/>
              <a:t>Nouer les partenariats culturels avec les institutions locales,</a:t>
            </a:r>
            <a:br>
              <a:rPr lang="fr-FR" sz="2400" b="1" dirty="0"/>
            </a:br>
            <a:r>
              <a:rPr lang="fr-FR" sz="2400" b="1" dirty="0"/>
              <a:t>relayer le dynamisme des programmations culturelles et artistiques, y contribuer  ; accompagner les apprenants dans la construction de leur PEAC </a:t>
            </a:r>
            <a:r>
              <a:rPr lang="fr-FR" sz="2200" b="1" i="1" dirty="0"/>
              <a:t>(fiche 7)</a:t>
            </a:r>
            <a:br>
              <a:rPr lang="fr-FR" sz="2200" b="1" i="1" dirty="0"/>
            </a:br>
            <a:br>
              <a:rPr lang="fr-FR" sz="2400" dirty="0"/>
            </a:br>
            <a:r>
              <a:rPr lang="fr-FR" sz="2400" b="1" dirty="0"/>
              <a:t>Pérenniser le lien école/entreprise :</a:t>
            </a:r>
            <a:br>
              <a:rPr lang="fr-FR" sz="2400" b="1" dirty="0"/>
            </a:br>
            <a:r>
              <a:rPr lang="fr-FR" sz="2400" dirty="0"/>
              <a:t>- </a:t>
            </a:r>
            <a:r>
              <a:rPr lang="fr-FR" sz="2200" dirty="0">
                <a:latin typeface="Adobe Caslon Pro Bold" pitchFamily="18" charset="0"/>
              </a:rPr>
              <a:t>conventionner de manière pluriannuelle l’accueil de stagiaires en PFMP </a:t>
            </a:r>
            <a:r>
              <a:rPr lang="fr-FR" sz="2000" i="1" dirty="0">
                <a:latin typeface="Adobe Caslon Pro Bold" pitchFamily="18" charset="0"/>
              </a:rPr>
              <a:t>(fiche 10)</a:t>
            </a:r>
            <a:br>
              <a:rPr lang="fr-FR" sz="2000" i="1" dirty="0">
                <a:latin typeface="Adobe Caslon Pro Bold" pitchFamily="18" charset="0"/>
              </a:rPr>
            </a:br>
            <a:r>
              <a:rPr lang="fr-FR" sz="2400" dirty="0">
                <a:latin typeface="Adobe Caslon Pro Bold" pitchFamily="18" charset="0"/>
              </a:rPr>
              <a:t> - </a:t>
            </a:r>
            <a:r>
              <a:rPr lang="fr-FR" sz="2200" dirty="0">
                <a:latin typeface="Adobe Caslon Pro Bold" pitchFamily="18" charset="0"/>
              </a:rPr>
              <a:t>responsabiliser les stagiaires et les tuteurs par un livret pédagogique de stage de type « apprenti », dématérialisé sur Pronote </a:t>
            </a:r>
            <a:r>
              <a:rPr lang="fr-FR" sz="2000" i="1" dirty="0">
                <a:latin typeface="Adobe Caslon Pro Bold" pitchFamily="18" charset="0"/>
              </a:rPr>
              <a:t>(fiche 19)</a:t>
            </a:r>
            <a:br>
              <a:rPr lang="fr-FR" sz="2000" i="1" dirty="0">
                <a:latin typeface="Adobe Caslon Pro Bold" pitchFamily="18" charset="0"/>
              </a:rPr>
            </a:br>
            <a:r>
              <a:rPr lang="fr-FR" sz="2400" dirty="0">
                <a:latin typeface="Adobe Caslon Pro Bold" pitchFamily="18" charset="0"/>
              </a:rPr>
              <a:t>- </a:t>
            </a:r>
            <a:r>
              <a:rPr lang="fr-FR" sz="2200" dirty="0">
                <a:latin typeface="Adobe Caslon Pro Bold" pitchFamily="18" charset="0"/>
              </a:rPr>
              <a:t>accueillir et assurer la formation continuée pour les adultes (GRETA) </a:t>
            </a:r>
            <a:r>
              <a:rPr lang="fr-FR" sz="2000" i="1" dirty="0">
                <a:latin typeface="Adobe Caslon Pro Bold" pitchFamily="18" charset="0"/>
              </a:rPr>
              <a:t>(fiche 14)</a:t>
            </a:r>
            <a:br>
              <a:rPr lang="fr-FR" sz="2000" i="1" dirty="0">
                <a:latin typeface="Adobe Caslon Pro Bold" pitchFamily="18" charset="0"/>
              </a:rPr>
            </a:br>
            <a:r>
              <a:rPr lang="fr-FR" sz="2400" dirty="0">
                <a:latin typeface="Adobe Caslon Pro Bold" pitchFamily="18" charset="0"/>
              </a:rPr>
              <a:t>- </a:t>
            </a:r>
            <a:r>
              <a:rPr lang="fr-FR" sz="2200" dirty="0">
                <a:latin typeface="Adobe Caslon Pro Bold" pitchFamily="18" charset="0"/>
              </a:rPr>
              <a:t>concevoir les plateaux techniques comme une plate-forme ressources pour les artisans et les TPE, voire les micro-entrepreneurs issus de nos élèves </a:t>
            </a:r>
            <a:r>
              <a:rPr lang="fr-FR" sz="2000" i="1" dirty="0">
                <a:latin typeface="Adobe Caslon Pro Bold" pitchFamily="18" charset="0"/>
              </a:rPr>
              <a:t>(fiche 19)</a:t>
            </a:r>
            <a:br>
              <a:rPr lang="fr-FR" sz="2000" i="1" dirty="0">
                <a:latin typeface="Adobe Caslon Pro Bold" pitchFamily="18" charset="0"/>
              </a:rPr>
            </a:br>
            <a:endParaRPr lang="fr-FR" sz="2200" dirty="0">
              <a:latin typeface="Adobe Caslon Pro Bold" pitchFamily="18" charset="0"/>
            </a:endParaRP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14</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19805450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954759"/>
          </a:xfrm>
          <a:solidFill>
            <a:schemeClr val="accent1">
              <a:lumMod val="60000"/>
              <a:lumOff val="40000"/>
            </a:schemeClr>
          </a:solidFill>
        </p:spPr>
        <p:txBody>
          <a:bodyPr/>
          <a:lstStyle/>
          <a:p>
            <a:r>
              <a:rPr lang="fr-FR" b="1" dirty="0"/>
              <a:t>AXE 5 « PILOTAGE DU PROJET »</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15</a:t>
            </a:fld>
            <a:endParaRPr lang="fr-FR"/>
          </a:p>
        </p:txBody>
      </p:sp>
      <p:pic>
        <p:nvPicPr>
          <p:cNvPr id="4" name="Image 3" descr="D:\Users\User\Documents\Jacques\RECTORAT\RECTORAT\Cabinet\2017_nouveau_logo_academie_Guya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3591878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82622"/>
            <a:ext cx="7772400" cy="4838665"/>
          </a:xfrm>
          <a:solidFill>
            <a:schemeClr val="accent1">
              <a:lumMod val="60000"/>
              <a:lumOff val="40000"/>
            </a:schemeClr>
          </a:solidFill>
        </p:spPr>
        <p:txBody>
          <a:bodyPr anchor="t">
            <a:normAutofit/>
          </a:bodyPr>
          <a:lstStyle/>
          <a:p>
            <a:pPr algn="l"/>
            <a:r>
              <a:rPr lang="fr-FR" sz="2400" b="1" dirty="0"/>
              <a:t>Se doter d’un comité de pilotage (CoPil), chargé de : </a:t>
            </a:r>
            <a:r>
              <a:rPr lang="fr-FR" sz="2000" b="1" i="1" dirty="0"/>
              <a:t>(fiche 15)</a:t>
            </a:r>
            <a:br>
              <a:rPr lang="fr-FR" sz="2000" b="1" i="1" dirty="0"/>
            </a:br>
            <a:br>
              <a:rPr lang="fr-FR" sz="2400" b="1" dirty="0"/>
            </a:br>
            <a:r>
              <a:rPr lang="fr-FR" sz="2400" dirty="0"/>
              <a:t>- </a:t>
            </a:r>
            <a:r>
              <a:rPr lang="fr-FR" sz="2200" dirty="0">
                <a:latin typeface="Adobe Caslon Pro Bold" pitchFamily="18" charset="0"/>
              </a:rPr>
              <a:t>se doter d’indicateurs de performance</a:t>
            </a:r>
            <a:br>
              <a:rPr lang="fr-FR" sz="2400" dirty="0">
                <a:latin typeface="Adobe Caslon Pro Bold" pitchFamily="18" charset="0"/>
              </a:rPr>
            </a:br>
            <a:r>
              <a:rPr lang="fr-FR" sz="2400" dirty="0">
                <a:latin typeface="Adobe Caslon Pro Bold" pitchFamily="18" charset="0"/>
              </a:rPr>
              <a:t>- </a:t>
            </a:r>
            <a:r>
              <a:rPr lang="fr-FR" sz="2200" dirty="0">
                <a:latin typeface="Adobe Caslon Pro Bold" pitchFamily="18" charset="0"/>
              </a:rPr>
              <a:t>en assurer la traçabilité et en archiver les évolutions</a:t>
            </a:r>
            <a:br>
              <a:rPr lang="fr-FR" sz="2400" dirty="0">
                <a:latin typeface="Adobe Caslon Pro Bold" pitchFamily="18" charset="0"/>
              </a:rPr>
            </a:br>
            <a:r>
              <a:rPr lang="fr-FR" sz="2400" dirty="0">
                <a:latin typeface="Adobe Caslon Pro Bold" pitchFamily="18" charset="0"/>
              </a:rPr>
              <a:t>- </a:t>
            </a:r>
            <a:r>
              <a:rPr lang="fr-FR" sz="2200" dirty="0">
                <a:latin typeface="Adobe Caslon Pro Bold" pitchFamily="18" charset="0"/>
              </a:rPr>
              <a:t>établir chaque fin d’année de la période triennale un bilan d’étape du Projet</a:t>
            </a:r>
            <a:br>
              <a:rPr lang="fr-FR" sz="2200" dirty="0">
                <a:latin typeface="Adobe Caslon Pro Bold" pitchFamily="18" charset="0"/>
              </a:rPr>
            </a:br>
            <a:r>
              <a:rPr lang="fr-FR" sz="2400" dirty="0">
                <a:latin typeface="Adobe Caslon Pro Bold" pitchFamily="18" charset="0"/>
              </a:rPr>
              <a:t>- </a:t>
            </a:r>
            <a:r>
              <a:rPr lang="fr-FR" sz="2200" dirty="0">
                <a:latin typeface="Adobe Caslon Pro Bold" pitchFamily="18" charset="0"/>
              </a:rPr>
              <a:t>contrôler la rédaction des fiches action, leur évaluation circulaire (démarche « QualÉduc »)</a:t>
            </a:r>
            <a:br>
              <a:rPr lang="fr-FR" sz="2200" dirty="0">
                <a:latin typeface="Adobe Caslon Pro Bold" pitchFamily="18" charset="0"/>
              </a:rPr>
            </a:br>
            <a:r>
              <a:rPr lang="fr-FR" sz="2200" dirty="0">
                <a:latin typeface="Adobe Caslon Pro Bold" pitchFamily="18" charset="0"/>
              </a:rPr>
              <a:t>- promouvoir une culture partagée du numérique éducatif par l’utilisation des TICE, en assurant la formation continuée des membres de la communauté éducative sur leurs avancées techniques</a:t>
            </a:r>
            <a:br>
              <a:rPr lang="fr-FR" sz="2200" dirty="0"/>
            </a:br>
            <a:endParaRPr lang="fr-FR" sz="2000" i="1" dirty="0"/>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16</a:t>
            </a:fld>
            <a:endParaRPr lang="fr-FR"/>
          </a:p>
        </p:txBody>
      </p:sp>
      <p:pic>
        <p:nvPicPr>
          <p:cNvPr id="4" name="Image 3" descr="D:\Users\User\Documents\Jacques\RECTORAT\RECTORAT\Cabinet\2017_nouveau_logo_academie_Guya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288070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954759"/>
          </a:xfrm>
          <a:solidFill>
            <a:schemeClr val="accent5">
              <a:lumMod val="40000"/>
              <a:lumOff val="60000"/>
            </a:schemeClr>
          </a:solidFill>
        </p:spPr>
        <p:txBody>
          <a:bodyPr/>
          <a:lstStyle/>
          <a:p>
            <a:r>
              <a:rPr lang="fr-FR" b="1" dirty="0"/>
              <a:t>PROJET D’ÉTABLISSEMENT</a:t>
            </a:r>
            <a:br>
              <a:rPr lang="fr-FR" b="1" dirty="0"/>
            </a:br>
            <a:r>
              <a:rPr lang="fr-FR" b="1" dirty="0"/>
              <a:t>2018 - 2021</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2</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383837112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954759"/>
          </a:xfrm>
          <a:solidFill>
            <a:schemeClr val="accent3">
              <a:lumMod val="60000"/>
              <a:lumOff val="40000"/>
            </a:schemeClr>
          </a:solidFill>
        </p:spPr>
        <p:txBody>
          <a:bodyPr/>
          <a:lstStyle/>
          <a:p>
            <a:r>
              <a:rPr lang="fr-FR" b="1" dirty="0"/>
              <a:t>AXE 1 « RÉUSSITE ET AMBITION »</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3</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98214552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82622"/>
            <a:ext cx="7918648" cy="5054689"/>
          </a:xfrm>
          <a:solidFill>
            <a:schemeClr val="accent3">
              <a:lumMod val="60000"/>
              <a:lumOff val="40000"/>
            </a:schemeClr>
          </a:solidFill>
        </p:spPr>
        <p:txBody>
          <a:bodyPr anchor="t">
            <a:normAutofit/>
          </a:bodyPr>
          <a:lstStyle/>
          <a:p>
            <a:pPr algn="l"/>
            <a:r>
              <a:rPr lang="fr-FR" sz="2800" dirty="0">
                <a:latin typeface="Adobe Caslon Pro Bold" pitchFamily="18" charset="0"/>
              </a:rPr>
              <a:t>- renforcer la maîtrise de la langue française </a:t>
            </a:r>
            <a:r>
              <a:rPr lang="fr-FR" sz="2000" i="1" dirty="0">
                <a:latin typeface="Adobe Caslon Pro Bold" pitchFamily="18" charset="0"/>
              </a:rPr>
              <a:t>(fiche 20)</a:t>
            </a:r>
            <a:br>
              <a:rPr lang="fr-FR" sz="2000" i="1" dirty="0">
                <a:latin typeface="Adobe Caslon Pro Bold" pitchFamily="18" charset="0"/>
              </a:rPr>
            </a:br>
            <a:r>
              <a:rPr lang="fr-FR" sz="2000" i="1" dirty="0">
                <a:latin typeface="Adobe Caslon Pro Bold" pitchFamily="18" charset="0"/>
              </a:rPr>
              <a:t>- </a:t>
            </a:r>
            <a:r>
              <a:rPr lang="fr-FR" sz="2800" dirty="0">
                <a:latin typeface="Adobe Caslon Pro Bold" pitchFamily="18" charset="0"/>
              </a:rPr>
              <a:t>mutualiser les pratiques pédagogiques pour donner sens aux apprentissages</a:t>
            </a:r>
            <a:r>
              <a:rPr lang="fr-FR" sz="2800" i="1" dirty="0">
                <a:latin typeface="Adobe Caslon Pro Bold" pitchFamily="18" charset="0"/>
              </a:rPr>
              <a:t> </a:t>
            </a:r>
            <a:r>
              <a:rPr lang="fr-FR" sz="2000" i="1" dirty="0">
                <a:latin typeface="Adobe Caslon Pro Bold" pitchFamily="18" charset="0"/>
              </a:rPr>
              <a:t>(fiche 8)</a:t>
            </a:r>
            <a:br>
              <a:rPr lang="fr-FR" sz="2000" i="1" dirty="0">
                <a:latin typeface="Adobe Caslon Pro Bold" pitchFamily="18" charset="0"/>
              </a:rPr>
            </a:br>
            <a:r>
              <a:rPr lang="fr-FR" sz="2000" i="1" dirty="0">
                <a:latin typeface="Adobe Caslon Pro Bold" pitchFamily="18" charset="0"/>
              </a:rPr>
              <a:t>- </a:t>
            </a:r>
            <a:r>
              <a:rPr lang="fr-FR" sz="2800" dirty="0">
                <a:latin typeface="Adobe Caslon Pro Bold" pitchFamily="18" charset="0"/>
              </a:rPr>
              <a:t>favoriser l’innovation pédagogique en termes d’évaluations (évaluations par compétences, autoévaluation) </a:t>
            </a:r>
            <a:r>
              <a:rPr lang="fr-FR" sz="2000" i="1" dirty="0">
                <a:latin typeface="Adobe Caslon Pro Bold" pitchFamily="18" charset="0"/>
              </a:rPr>
              <a:t>(fiche 13)</a:t>
            </a:r>
            <a:br>
              <a:rPr lang="fr-FR" sz="2000" i="1" dirty="0">
                <a:latin typeface="Adobe Caslon Pro Bold" pitchFamily="18" charset="0"/>
              </a:rPr>
            </a:br>
            <a:r>
              <a:rPr lang="fr-FR" sz="2000" i="1" dirty="0">
                <a:latin typeface="Adobe Caslon Pro Bold" pitchFamily="18" charset="0"/>
              </a:rPr>
              <a:t>- </a:t>
            </a:r>
            <a:r>
              <a:rPr lang="fr-FR" sz="2800" dirty="0">
                <a:latin typeface="Adobe Caslon Pro Bold" pitchFamily="18" charset="0"/>
              </a:rPr>
              <a:t>valoriser la méritocratie républicaine et la persévérance scolaire </a:t>
            </a:r>
            <a:r>
              <a:rPr lang="fr-FR" sz="2000" i="1" dirty="0">
                <a:latin typeface="Adobe Caslon Pro Bold" pitchFamily="18" charset="0"/>
              </a:rPr>
              <a:t>(fiche 6b)</a:t>
            </a:r>
            <a:br>
              <a:rPr lang="fr-FR" sz="2000" i="1" dirty="0">
                <a:latin typeface="Adobe Caslon Pro Bold" pitchFamily="18" charset="0"/>
              </a:rPr>
            </a:br>
            <a:r>
              <a:rPr lang="fr-FR" sz="2000" i="1" dirty="0">
                <a:latin typeface="Adobe Caslon Pro Bold" pitchFamily="18" charset="0"/>
              </a:rPr>
              <a:t>- </a:t>
            </a:r>
            <a:r>
              <a:rPr lang="fr-FR" sz="2800" dirty="0">
                <a:latin typeface="Adobe Caslon Pro Bold" pitchFamily="18" charset="0"/>
              </a:rPr>
              <a:t>accompagner la formation citoyenne </a:t>
            </a:r>
            <a:r>
              <a:rPr lang="fr-FR" sz="2000" i="1" dirty="0">
                <a:latin typeface="Adobe Caslon Pro Bold" pitchFamily="18" charset="0"/>
              </a:rPr>
              <a:t>(fiches 2a, 2b)</a:t>
            </a:r>
            <a:br>
              <a:rPr lang="fr-FR" sz="2000" i="1" dirty="0">
                <a:latin typeface="Adobe Caslon Pro Bold" pitchFamily="18" charset="0"/>
              </a:rPr>
            </a:br>
            <a:r>
              <a:rPr lang="fr-FR" sz="2000" i="1" dirty="0">
                <a:latin typeface="Adobe Caslon Pro Bold" pitchFamily="18" charset="0"/>
              </a:rPr>
              <a:t>- </a:t>
            </a:r>
            <a:r>
              <a:rPr lang="fr-FR" sz="2800" dirty="0">
                <a:latin typeface="Adobe Caslon Pro Bold" pitchFamily="18" charset="0"/>
              </a:rPr>
              <a:t>promouvoir l’ouverture culturelle, linguistique et internationale </a:t>
            </a:r>
            <a:r>
              <a:rPr lang="fr-FR" sz="2000" i="1" dirty="0">
                <a:latin typeface="Adobe Caslon Pro Bold" pitchFamily="18" charset="0"/>
              </a:rPr>
              <a:t>(fiches 7, 12)</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4</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324399738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954759"/>
          </a:xfrm>
          <a:solidFill>
            <a:schemeClr val="accent6">
              <a:lumMod val="60000"/>
              <a:lumOff val="40000"/>
            </a:schemeClr>
          </a:solidFill>
        </p:spPr>
        <p:txBody>
          <a:bodyPr/>
          <a:lstStyle/>
          <a:p>
            <a:r>
              <a:rPr lang="fr-FR" b="1" dirty="0"/>
              <a:t>AXE 2 « ÉGALITÉ DES CHANCES ET JUSTICE SCOLAIRE »</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5</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123705113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179512" y="1182622"/>
            <a:ext cx="8640960" cy="5057991"/>
          </a:xfrm>
          <a:solidFill>
            <a:schemeClr val="accent6">
              <a:lumMod val="60000"/>
              <a:lumOff val="40000"/>
            </a:schemeClr>
          </a:solidFill>
        </p:spPr>
        <p:txBody>
          <a:bodyPr anchor="t">
            <a:noAutofit/>
          </a:bodyPr>
          <a:lstStyle/>
          <a:p>
            <a:pPr algn="l"/>
            <a:r>
              <a:rPr lang="fr-FR" sz="2100" b="1" dirty="0"/>
              <a:t>Lutter contre les discriminants sociaux et permettre de valoriser l’excellence scolaire en veillant au juste traitement de tous les apprenants:</a:t>
            </a:r>
            <a:br>
              <a:rPr lang="fr-FR" sz="2100" b="1" dirty="0"/>
            </a:br>
            <a:br>
              <a:rPr lang="fr-FR" sz="2100" b="1" dirty="0"/>
            </a:br>
            <a:r>
              <a:rPr lang="fr-FR" sz="2200" dirty="0"/>
              <a:t>- </a:t>
            </a:r>
            <a:r>
              <a:rPr lang="fr-FR" sz="2000" dirty="0">
                <a:latin typeface="Adobe Caslon Pro Bold" pitchFamily="18" charset="0"/>
              </a:rPr>
              <a:t>promouvoir l’accès à la restauration scolaire, à l’internat, à l’éducation à la santé et à la sécurité, </a:t>
            </a:r>
            <a:r>
              <a:rPr lang="fr-FR" sz="2000" dirty="0">
                <a:solidFill>
                  <a:prstClr val="black"/>
                </a:solidFill>
                <a:latin typeface="Adobe Caslon Pro Bold" pitchFamily="18" charset="0"/>
              </a:rPr>
              <a:t>garantir l’égalité garçons/filles </a:t>
            </a:r>
            <a:r>
              <a:rPr lang="fr-FR" sz="2000" i="1" dirty="0">
                <a:latin typeface="Adobe Caslon Pro Bold" pitchFamily="18" charset="0"/>
              </a:rPr>
              <a:t>(fiche 2c)</a:t>
            </a:r>
            <a:br>
              <a:rPr lang="fr-FR" sz="2000" i="1" dirty="0">
                <a:latin typeface="Adobe Caslon Pro Bold" pitchFamily="18" charset="0"/>
              </a:rPr>
            </a:br>
            <a:r>
              <a:rPr lang="fr-FR" sz="2000" i="1" dirty="0">
                <a:latin typeface="Adobe Caslon Pro Bold" pitchFamily="18" charset="0"/>
              </a:rPr>
              <a:t>- </a:t>
            </a:r>
            <a:r>
              <a:rPr lang="fr-FR" sz="2000" dirty="0">
                <a:latin typeface="Adobe Caslon Pro Bold" pitchFamily="18" charset="0"/>
              </a:rPr>
              <a:t>développer les devoirs surveillés, les devoirs faits </a:t>
            </a:r>
            <a:r>
              <a:rPr lang="fr-FR" sz="2000" i="1" dirty="0">
                <a:latin typeface="Adobe Caslon Pro Bold" pitchFamily="18" charset="0"/>
              </a:rPr>
              <a:t>(fiche 3)</a:t>
            </a:r>
            <a:br>
              <a:rPr lang="fr-FR" sz="2000" i="1" dirty="0">
                <a:latin typeface="Adobe Caslon Pro Bold" pitchFamily="18" charset="0"/>
              </a:rPr>
            </a:br>
            <a:r>
              <a:rPr lang="fr-FR" sz="2000" i="1" dirty="0">
                <a:latin typeface="Adobe Caslon Pro Bold" pitchFamily="18" charset="0"/>
              </a:rPr>
              <a:t>- </a:t>
            </a:r>
            <a:r>
              <a:rPr lang="fr-FR" sz="2000" dirty="0">
                <a:latin typeface="Adobe Caslon Pro Bold" pitchFamily="18" charset="0"/>
              </a:rPr>
              <a:t>bonifier le dispositif  RcD </a:t>
            </a:r>
            <a:r>
              <a:rPr lang="fr-FR" sz="2000" i="1" dirty="0">
                <a:latin typeface="Adobe Caslon Pro Bold" pitchFamily="18" charset="0"/>
              </a:rPr>
              <a:t>(fiche 4)</a:t>
            </a:r>
            <a:br>
              <a:rPr lang="fr-FR" sz="2000" i="1" dirty="0">
                <a:latin typeface="Adobe Caslon Pro Bold" pitchFamily="18" charset="0"/>
              </a:rPr>
            </a:br>
            <a:r>
              <a:rPr lang="fr-FR" sz="2000" i="1" dirty="0">
                <a:latin typeface="Adobe Caslon Pro Bold" pitchFamily="18" charset="0"/>
              </a:rPr>
              <a:t>- </a:t>
            </a:r>
            <a:r>
              <a:rPr lang="fr-FR" sz="2000" dirty="0">
                <a:latin typeface="Adobe Caslon Pro Bold" pitchFamily="18" charset="0"/>
              </a:rPr>
              <a:t>ouvrir la mixité des parcours et des publics (formations initiales sous deux statuts, formation continue) </a:t>
            </a:r>
            <a:r>
              <a:rPr lang="fr-FR" sz="2000" i="1" dirty="0">
                <a:latin typeface="Adobe Caslon Pro Bold" pitchFamily="18" charset="0"/>
              </a:rPr>
              <a:t>(fiches 1 et 14)</a:t>
            </a:r>
            <a:br>
              <a:rPr lang="fr-FR" sz="2000" i="1" dirty="0">
                <a:latin typeface="Adobe Caslon Pro Bold" pitchFamily="18" charset="0"/>
              </a:rPr>
            </a:br>
            <a:r>
              <a:rPr lang="fr-FR" sz="2000" i="1" dirty="0">
                <a:latin typeface="Adobe Caslon Pro Bold" pitchFamily="18" charset="0"/>
              </a:rPr>
              <a:t>- </a:t>
            </a:r>
            <a:r>
              <a:rPr lang="fr-FR" sz="2000" dirty="0">
                <a:latin typeface="Adobe Caslon Pro Bold" pitchFamily="18" charset="0"/>
              </a:rPr>
              <a:t>assurer un continuum entre le Lycée et le monde de l’entreprise </a:t>
            </a:r>
            <a:r>
              <a:rPr lang="fr-FR" sz="2000" i="1" dirty="0">
                <a:latin typeface="Adobe Caslon Pro Bold" pitchFamily="18" charset="0"/>
              </a:rPr>
              <a:t>(fiches 10 et 19)</a:t>
            </a:r>
            <a:br>
              <a:rPr lang="fr-FR" sz="2000" dirty="0">
                <a:latin typeface="Adobe Caslon Pro Bold" pitchFamily="18" charset="0"/>
              </a:rPr>
            </a:br>
            <a:r>
              <a:rPr lang="fr-FR" sz="2000" dirty="0">
                <a:latin typeface="Adobe Caslon Pro Bold" pitchFamily="18" charset="0"/>
              </a:rPr>
              <a:t>- favoriser l’insertion professionnelle par une veille sur la carte des formation – gestion territoriale des emplois et des compétences </a:t>
            </a:r>
            <a:r>
              <a:rPr lang="fr-FR" sz="2000" i="1" dirty="0">
                <a:latin typeface="Adobe Caslon Pro Bold" pitchFamily="18" charset="0"/>
              </a:rPr>
              <a:t>(fiche 1)</a:t>
            </a:r>
            <a:br>
              <a:rPr lang="fr-FR" sz="2000" i="1" dirty="0">
                <a:latin typeface="Adobe Caslon Pro Bold" pitchFamily="18" charset="0"/>
              </a:rPr>
            </a:br>
            <a:r>
              <a:rPr lang="fr-FR" sz="2000" i="1" dirty="0">
                <a:latin typeface="Adobe Caslon Pro Bold" pitchFamily="18" charset="0"/>
              </a:rPr>
              <a:t>- </a:t>
            </a:r>
            <a:r>
              <a:rPr lang="fr-FR" sz="2000" dirty="0">
                <a:latin typeface="Adobe Caslon Pro Bold" pitchFamily="18" charset="0"/>
              </a:rPr>
              <a:t>former à la mobilité, à une poursuite d’études ambitieuse et crédible – mise en œuvre des parcours avenir, orientation, culture, etc. </a:t>
            </a:r>
            <a:r>
              <a:rPr lang="fr-FR" sz="2000" i="1" dirty="0">
                <a:latin typeface="Adobe Caslon Pro Bold" pitchFamily="18" charset="0"/>
              </a:rPr>
              <a:t>(fiche 7)</a:t>
            </a:r>
            <a:br>
              <a:rPr lang="fr-FR" sz="2000" i="1" dirty="0">
                <a:latin typeface="Adobe Caslon Pro Bold" pitchFamily="18" charset="0"/>
              </a:rPr>
            </a:br>
            <a:r>
              <a:rPr lang="fr-FR" sz="2000" i="1" dirty="0">
                <a:latin typeface="Adobe Caslon Pro Bold" pitchFamily="18" charset="0"/>
              </a:rPr>
              <a:t>- </a:t>
            </a:r>
            <a:r>
              <a:rPr lang="fr-FR" sz="2000" dirty="0">
                <a:latin typeface="Adobe Caslon Pro Bold" pitchFamily="18" charset="0"/>
              </a:rPr>
              <a:t>faire respecter le contrat scolaire en luttant sans merci contre l’absentéisme </a:t>
            </a:r>
            <a:r>
              <a:rPr lang="fr-FR" sz="2000" i="1" dirty="0">
                <a:latin typeface="Adobe Caslon Pro Bold" pitchFamily="18" charset="0"/>
              </a:rPr>
              <a:t>(fiches 6a, 6b), </a:t>
            </a:r>
            <a:r>
              <a:rPr lang="fr-FR" sz="2000" dirty="0">
                <a:latin typeface="Adobe Caslon Pro Bold" pitchFamily="18" charset="0"/>
              </a:rPr>
              <a:t>responsabiliser les représentants légaux </a:t>
            </a:r>
            <a:r>
              <a:rPr lang="fr-FR" sz="2000" i="1" dirty="0">
                <a:latin typeface="Adobe Caslon Pro Bold" pitchFamily="18" charset="0"/>
              </a:rPr>
              <a:t>(fiche 18)</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6</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142471202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954759"/>
          </a:xfrm>
          <a:solidFill>
            <a:srgbClr val="99FF99"/>
          </a:solidFill>
        </p:spPr>
        <p:txBody>
          <a:bodyPr/>
          <a:lstStyle/>
          <a:p>
            <a:r>
              <a:rPr lang="fr-FR" b="1" dirty="0"/>
              <a:t>AXE 3 « CLIMAT SCOLAIRE »</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7</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373128064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68760"/>
            <a:ext cx="8229600" cy="4752527"/>
          </a:xfrm>
          <a:solidFill>
            <a:srgbClr val="99FF99"/>
          </a:solidFill>
        </p:spPr>
        <p:txBody>
          <a:bodyPr>
            <a:normAutofit fontScale="92500" lnSpcReduction="20000"/>
          </a:bodyPr>
          <a:lstStyle/>
          <a:p>
            <a:pPr marL="0" indent="0" algn="ctr">
              <a:buNone/>
            </a:pPr>
            <a:r>
              <a:rPr lang="fr-FR" b="1" dirty="0"/>
              <a:t>Inscrire l’établissement dans une démarche irréversible de développement durable (fiche 11) :</a:t>
            </a:r>
          </a:p>
          <a:p>
            <a:pPr marL="0" indent="0" algn="ctr">
              <a:buNone/>
            </a:pPr>
            <a:endParaRPr lang="fr-FR" b="1" dirty="0"/>
          </a:p>
          <a:p>
            <a:pPr>
              <a:buFont typeface="Wingdings" pitchFamily="2" charset="2"/>
              <a:buChar char="ü"/>
            </a:pPr>
            <a:r>
              <a:rPr lang="fr-FR" sz="2800" dirty="0">
                <a:latin typeface="Adobe Caslon Pro Bold" pitchFamily="18" charset="0"/>
              </a:rPr>
              <a:t>Choix vertueux des fournisseurs (circuits courts, labels)</a:t>
            </a:r>
          </a:p>
          <a:p>
            <a:pPr>
              <a:buFont typeface="Wingdings" pitchFamily="2" charset="2"/>
              <a:buChar char="ü"/>
            </a:pPr>
            <a:r>
              <a:rPr lang="fr-FR" sz="2800" dirty="0">
                <a:latin typeface="Adobe Caslon Pro Bold" pitchFamily="18" charset="0"/>
              </a:rPr>
              <a:t>Tris sélectif des déchets ; maîtrise quantitative des déchets</a:t>
            </a:r>
          </a:p>
          <a:p>
            <a:pPr>
              <a:buFont typeface="Wingdings" pitchFamily="2" charset="2"/>
              <a:buChar char="ü"/>
            </a:pPr>
            <a:r>
              <a:rPr lang="fr-FR" sz="2800" dirty="0">
                <a:latin typeface="Adobe Caslon Pro Bold" pitchFamily="18" charset="0"/>
              </a:rPr>
              <a:t>Maîtrise des énergies</a:t>
            </a:r>
          </a:p>
          <a:p>
            <a:pPr>
              <a:buFont typeface="Wingdings" pitchFamily="2" charset="2"/>
              <a:buChar char="ü"/>
            </a:pPr>
            <a:r>
              <a:rPr lang="fr-FR" sz="2800" dirty="0">
                <a:latin typeface="Adobe Caslon Pro Bold" pitchFamily="18" charset="0"/>
              </a:rPr>
              <a:t>Recyclages (artistiques ou économie circulaire)</a:t>
            </a:r>
          </a:p>
          <a:p>
            <a:pPr>
              <a:buFont typeface="Wingdings" pitchFamily="2" charset="2"/>
              <a:buChar char="ü"/>
            </a:pPr>
            <a:r>
              <a:rPr lang="fr-FR" sz="2800" dirty="0">
                <a:latin typeface="Adobe Caslon Pro Bold" pitchFamily="18" charset="0"/>
              </a:rPr>
              <a:t>Valorisation des déchets verts</a:t>
            </a:r>
          </a:p>
          <a:p>
            <a:pPr>
              <a:buFont typeface="Wingdings" pitchFamily="2" charset="2"/>
              <a:buChar char="ü"/>
            </a:pPr>
            <a:r>
              <a:rPr lang="fr-FR" sz="2800" dirty="0">
                <a:latin typeface="Adobe Caslon Pro Bold" pitchFamily="18" charset="0"/>
              </a:rPr>
              <a:t>Charte de l’établissement E3D</a:t>
            </a:r>
          </a:p>
          <a:p>
            <a:pPr>
              <a:buFont typeface="Wingdings" pitchFamily="2" charset="2"/>
              <a:buChar char="ü"/>
            </a:pPr>
            <a:r>
              <a:rPr lang="fr-FR" sz="2800" dirty="0">
                <a:latin typeface="Adobe Caslon Pro Bold" pitchFamily="18" charset="0"/>
              </a:rPr>
              <a:t>…</a:t>
            </a:r>
          </a:p>
        </p:txBody>
      </p:sp>
      <p:sp>
        <p:nvSpPr>
          <p:cNvPr id="4" name="Espace réservé du pied de page 3"/>
          <p:cNvSpPr>
            <a:spLocks noGrp="1"/>
          </p:cNvSpPr>
          <p:nvPr>
            <p:ph type="ftr" sz="quarter" idx="11"/>
          </p:nvPr>
        </p:nvSpPr>
        <p:spPr/>
        <p:txBody>
          <a:bodyPr/>
          <a:lstStyle/>
          <a:p>
            <a:r>
              <a:rPr lang="fr-FR"/>
              <a:t>Projet d'établissement 2018/2021</a:t>
            </a:r>
          </a:p>
        </p:txBody>
      </p:sp>
      <p:sp>
        <p:nvSpPr>
          <p:cNvPr id="5" name="Espace réservé du numéro de diapositive 4"/>
          <p:cNvSpPr>
            <a:spLocks noGrp="1"/>
          </p:cNvSpPr>
          <p:nvPr>
            <p:ph type="sldNum" sz="quarter" idx="12"/>
          </p:nvPr>
        </p:nvSpPr>
        <p:spPr/>
        <p:txBody>
          <a:bodyPr/>
          <a:lstStyle/>
          <a:p>
            <a:fld id="{4FBD68EB-C7FF-4836-8F86-4DF8FBB6C1DF}" type="slidenum">
              <a:rPr lang="fr-FR" smtClean="0"/>
              <a:t>8</a:t>
            </a:fld>
            <a:endParaRPr lang="fr-F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Image 6" descr="D:\Users\User\Documents\Jacques\RECTORAT\RECTORAT\Cabinet\2017_nouveau_logo_academie_Guyan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8" name="Image 7" descr="D:\Users\User\Desktop\logo ECO LYCE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1039319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954759"/>
          </a:xfrm>
          <a:solidFill>
            <a:srgbClr val="99FF99"/>
          </a:solidFill>
        </p:spPr>
        <p:txBody>
          <a:bodyPr/>
          <a:lstStyle/>
          <a:p>
            <a:r>
              <a:rPr lang="fr-FR" b="1" dirty="0"/>
              <a:t>AXE 3.1 « ÉLÈVES OU APPRENANTS »</a:t>
            </a:r>
          </a:p>
        </p:txBody>
      </p:sp>
      <p:sp>
        <p:nvSpPr>
          <p:cNvPr id="11" name="Espace réservé du pied de page 10"/>
          <p:cNvSpPr>
            <a:spLocks noGrp="1"/>
          </p:cNvSpPr>
          <p:nvPr>
            <p:ph type="ftr" sz="quarter" idx="11"/>
          </p:nvPr>
        </p:nvSpPr>
        <p:spPr/>
        <p:txBody>
          <a:bodyPr/>
          <a:lstStyle/>
          <a:p>
            <a:r>
              <a:rPr lang="fr-FR"/>
              <a:t>Projet d'établissement 2018/2021</a:t>
            </a:r>
          </a:p>
        </p:txBody>
      </p:sp>
      <p:sp>
        <p:nvSpPr>
          <p:cNvPr id="7" name="Espace réservé du numéro de diapositive 6"/>
          <p:cNvSpPr>
            <a:spLocks noGrp="1"/>
          </p:cNvSpPr>
          <p:nvPr>
            <p:ph type="sldNum" sz="quarter" idx="12"/>
          </p:nvPr>
        </p:nvSpPr>
        <p:spPr/>
        <p:txBody>
          <a:bodyPr/>
          <a:lstStyle/>
          <a:p>
            <a:fld id="{4FBD68EB-C7FF-4836-8F86-4DF8FBB6C1DF}" type="slidenum">
              <a:rPr lang="fr-FR" smtClean="0"/>
              <a:t>9</a:t>
            </a:fld>
            <a:endParaRPr lang="fr-FR"/>
          </a:p>
        </p:txBody>
      </p:sp>
      <p:pic>
        <p:nvPicPr>
          <p:cNvPr id="4" name="Image 3" descr="D:\Users\User\Documents\Jacques\RECTORAT\RECTORAT\Cabinet\2017_nouveau_logo_academie_Guyane.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022" y="-93728"/>
            <a:ext cx="1466850" cy="1276350"/>
          </a:xfrm>
          <a:prstGeom prst="rect">
            <a:avLst/>
          </a:prstGeom>
          <a:noFill/>
          <a:ln>
            <a:noFill/>
          </a:ln>
        </p:spPr>
      </p:pic>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07090"/>
            <a:ext cx="5400675" cy="87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Image 7" descr="D:\Users\User\Desktop\logo ECO LYCEE.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446" y="6333608"/>
            <a:ext cx="586114" cy="540366"/>
          </a:xfrm>
          <a:prstGeom prst="rect">
            <a:avLst/>
          </a:prstGeom>
          <a:noFill/>
          <a:ln>
            <a:noFill/>
          </a:ln>
        </p:spPr>
      </p:pic>
      <p:pic>
        <p:nvPicPr>
          <p:cNvPr id="9" name="Image 8" descr="Résultat de recherche d'images pour &quot;logo erasmus +&quot;"/>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9168" y="6453104"/>
            <a:ext cx="864096" cy="404896"/>
          </a:xfrm>
          <a:prstGeom prst="rect">
            <a:avLst/>
          </a:prstGeom>
          <a:noFill/>
          <a:ln>
            <a:noFill/>
          </a:ln>
        </p:spPr>
      </p:pic>
      <p:pic>
        <p:nvPicPr>
          <p:cNvPr id="10" name="Image 9" descr="Résultat de recherche d'images pour &quot;logo qualeduc&quot;"/>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19672" y="6539211"/>
            <a:ext cx="1620738" cy="332655"/>
          </a:xfrm>
          <a:prstGeom prst="rect">
            <a:avLst/>
          </a:prstGeom>
          <a:noFill/>
          <a:ln>
            <a:noFill/>
          </a:ln>
        </p:spPr>
      </p:pic>
    </p:spTree>
    <p:extLst>
      <p:ext uri="{BB962C8B-B14F-4D97-AF65-F5344CB8AC3E}">
        <p14:creationId xmlns:p14="http://schemas.microsoft.com/office/powerpoint/2010/main" val="207430681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33526</TotalTime>
  <Words>249</Words>
  <Application>Microsoft Office PowerPoint</Application>
  <PresentationFormat>Affichage à l'écran (4:3)</PresentationFormat>
  <Paragraphs>71</Paragraphs>
  <Slides>16</Slides>
  <Notes>15</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16</vt:i4>
      </vt:variant>
    </vt:vector>
  </HeadingPairs>
  <TitlesOfParts>
    <vt:vector size="23" baseType="lpstr">
      <vt:lpstr>Adobe Caslon Pro Bold</vt:lpstr>
      <vt:lpstr>Arial</vt:lpstr>
      <vt:lpstr>Calibri</vt:lpstr>
      <vt:lpstr>Lucida Sans Unicode</vt:lpstr>
      <vt:lpstr>Wingdings</vt:lpstr>
      <vt:lpstr>Thème Office</vt:lpstr>
      <vt:lpstr>1_Thème Office</vt:lpstr>
      <vt:lpstr>Le Projet d’établissement 2014/2017 arrive à son terme et a fait l’objet d’une évaluation finale en septembre 2017 : chacune des 44 actions a été passée au crible d’une évaluation sans concession. Le bilan fait apparaître que : - 31 actions (71%) retenues pour le mettre en œuvre ont été totalement abouties, en donnant globalement les résultats escomptés ; - 8 actions ont été engagées (18%), qui pour des raisons objectivement identifiées, n’ont montré qu’une efficacité partielle par rapport aux résultats attendus ; - 5 actions (11%) ont dû être abandonnées parce que jugées à postériori trop peu pertinentes, ou n’ont pas pu se concrétiser.   Depuis septembre 2017, le Conseil pédagogique est régulièrement consulté pour l’écriture du Projet d’établissement de la période triennale suivante : 2018/2021. A partir de l’évaluation finale du Projet précédent, s’appuyant sur un diagnostic global partagé, le document finalisé est présenté au Conseil d’Administration du jeudi 8 mars 2018, pour un vote solennel qui engage la Communauté éducative.   Actant la volonté de s’inscrire dans une démarche d’amélioration permanente, il a été décidé de s’appuyer sur la démarche « QualÉduc » qui accompagne chacune des priorités identifiées dans le Projet : c’est pourquoi chaque item présenté est renvoyé à une fiche du répertoire national « QualÉduc » (fiche n).   Afin de permettre une lecture fluide, il a été décidé de distinguer la présentation « tous publics » (sous format de diapositives), des documents complémentaires « pour experts » (fiches QualÉduc, fiches actions, tableau des indicateurs).   Comme c’est sa vocation, le Projet d’établissement 2018/2021 s’inspire évidemment de la commande éducative publique, en particulier des axes du Projet académique qui débutera également sa première année contractuelle en 2018, en les colorant des spécificités locales.   Fait à Mana, le 09 mars 2018       Jacques DEMAROLLE         Proviseur</vt:lpstr>
      <vt:lpstr>PROJET D’ÉTABLISSEMENT 2018 - 2021</vt:lpstr>
      <vt:lpstr>AXE 1 « RÉUSSITE ET AMBITION »</vt:lpstr>
      <vt:lpstr>- renforcer la maîtrise de la langue française (fiche 20) - mutualiser les pratiques pédagogiques pour donner sens aux apprentissages (fiche 8) - favoriser l’innovation pédagogique en termes d’évaluations (évaluations par compétences, autoévaluation) (fiche 13) - valoriser la méritocratie républicaine et la persévérance scolaire (fiche 6b) - accompagner la formation citoyenne (fiches 2a, 2b) - promouvoir l’ouverture culturelle, linguistique et internationale (fiches 7, 12)</vt:lpstr>
      <vt:lpstr>AXE 2 « ÉGALITÉ DES CHANCES ET JUSTICE SCOLAIRE »</vt:lpstr>
      <vt:lpstr>Lutter contre les discriminants sociaux et permettre de valoriser l’excellence scolaire en veillant au juste traitement de tous les apprenants:  - promouvoir l’accès à la restauration scolaire, à l’internat, à l’éducation à la santé et à la sécurité, garantir l’égalité garçons/filles (fiche 2c) - développer les devoirs surveillés, les devoirs faits (fiche 3) - bonifier le dispositif  RcD (fiche 4) - ouvrir la mixité des parcours et des publics (formations initiales sous deux statuts, formation continue) (fiches 1 et 14) - assurer un continuum entre le Lycée et le monde de l’entreprise (fiches 10 et 19) - favoriser l’insertion professionnelle par une veille sur la carte des formation – gestion territoriale des emplois et des compétences (fiche 1) - former à la mobilité, à une poursuite d’études ambitieuse et crédible – mise en œuvre des parcours avenir, orientation, culture, etc. (fiche 7) - faire respecter le contrat scolaire en luttant sans merci contre l’absentéisme (fiches 6a, 6b), responsabiliser les représentants légaux (fiche 18)</vt:lpstr>
      <vt:lpstr>AXE 3 « CLIMAT SCOLAIRE »</vt:lpstr>
      <vt:lpstr>Présentation PowerPoint</vt:lpstr>
      <vt:lpstr>AXE 3.1 « ÉLÈVES OU APPRENANTS »</vt:lpstr>
      <vt:lpstr>Garantir la meilleure individualisation des parcours scolaires :  - assurer le niveau maximal de certification de chaque élève en sécurisant l’obtention d’un diplôme (fiche 1) - favoriser l’individualisation  des parcours et la différenciation des enseignements (fiche 3) - intégrer le handicap dans les parcours de réussite éducative (fiche 5) - étudier toutes passerelles (réversibles) permettant à chaque élève de rebondir si nécessaire sur un parcours de réussite éducative (fiches 1, 7)</vt:lpstr>
      <vt:lpstr>AXE 3.2 « PERSONNELS OU FORMATEURS »</vt:lpstr>
      <vt:lpstr>Assurer le bien-être et l’investissement serein des encadrants des élèves : - augmenter l’expertise pédagogique collective en mutualisant la documentation, en l’archivant judicieusement (fiche 16) - pérenniser un protocole d’accueil des nouveaux, en particulier les néo contractuels (fiches 16, 17) - assurer, en complément des formations académiques, des journées de formation entre pairs, de type « mercredis pédagogiques » (fiche 17) - acquérir l’automatisme « recours à l’innovation et/ou l’expérimentation » à chaque fois qu’une plus-value peut en être attendue (fiche 17) - développer le tutorat de proximité entre pairs (fiche 17) - accompagner les démarches de validation des acquis de l’expérience (VAE) des encadrants des élèves (fiche 17) ou leurs parcours de reconnaissance de compétences complémentaires (CAPA-SH, DNL, etc.) </vt:lpstr>
      <vt:lpstr>AXE 4 « ANCRAGE SUR LE TERRITOIRE »</vt:lpstr>
      <vt:lpstr>Nouer les partenariats culturels avec les institutions locales, relayer le dynamisme des programmations culturelles et artistiques, y contribuer  ; accompagner les apprenants dans la construction de leur PEAC (fiche 7)  Pérenniser le lien école/entreprise : - conventionner de manière pluriannuelle l’accueil de stagiaires en PFMP (fiche 10)  - responsabiliser les stagiaires et les tuteurs par un livret pédagogique de stage de type « apprenti », dématérialisé sur Pronote (fiche 19) - accueillir et assurer la formation continuée pour les adultes (GRETA) (fiche 14) - concevoir les plateaux techniques comme une plate-forme ressources pour les artisans et les TPE, voire les micro-entrepreneurs issus de nos élèves (fiche 19) </vt:lpstr>
      <vt:lpstr>AXE 5 « PILOTAGE DU PROJET »</vt:lpstr>
      <vt:lpstr>Se doter d’un comité de pilotage (CoPil), chargé de : (fiche 15)  - se doter d’indicateurs de performance - en assurer la traçabilité et en archiver les évolutions - établir chaque fin d’année de la période triennale un bilan d’étape du Projet - contrôler la rédaction des fiches action, leur évaluation circulaire (démarche « QualÉduc ») - promouvoir une culture partagée du numérique éducatif par l’utilisation des TICE, en assurant la formation continuée des membres de la communauté éducative sur leurs avancées techniques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Guillaume CHASTELLIERE</cp:lastModifiedBy>
  <cp:revision>55</cp:revision>
  <cp:lastPrinted>2018-01-17T22:19:11Z</cp:lastPrinted>
  <dcterms:created xsi:type="dcterms:W3CDTF">2017-09-28T14:31:16Z</dcterms:created>
  <dcterms:modified xsi:type="dcterms:W3CDTF">2018-03-26T21:03:19Z</dcterms:modified>
</cp:coreProperties>
</file>