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4" r:id="rId3"/>
    <p:sldId id="257" r:id="rId4"/>
    <p:sldId id="258" r:id="rId5"/>
    <p:sldId id="260" r:id="rId6"/>
    <p:sldId id="265" r:id="rId7"/>
    <p:sldId id="259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8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E29D0AE-80F1-1D45-A9C3-DB5BDE40D563}">
          <p14:sldIdLst>
            <p14:sldId id="256"/>
          </p14:sldIdLst>
        </p14:section>
        <p14:section name="1. initiation à l'atelier" id="{FE9C255E-7B0A-7844-8575-7C9207098C0A}">
          <p14:sldIdLst>
            <p14:sldId id="264"/>
            <p14:sldId id="257"/>
            <p14:sldId id="258"/>
            <p14:sldId id="260"/>
          </p14:sldIdLst>
        </p14:section>
        <p14:section name="2. Réception des jardinières" id="{3D1F24E7-F2EB-F348-8EDA-AF28121F7E87}">
          <p14:sldIdLst>
            <p14:sldId id="265"/>
            <p14:sldId id="259"/>
            <p14:sldId id="261"/>
            <p14:sldId id="262"/>
          </p14:sldIdLst>
        </p14:section>
        <p14:section name="3. Découverte techniques de jardinage" id="{C3F5D848-0FAD-6447-92F4-738BEDF318E9}">
          <p14:sldIdLst>
            <p14:sldId id="266"/>
            <p14:sldId id="267"/>
            <p14:sldId id="268"/>
            <p14:sldId id="269"/>
            <p14:sldId id="270"/>
            <p14:sldId id="271"/>
          </p14:sldIdLst>
        </p14:section>
        <p14:section name="A la découverte des pratiques locales" id="{0CC9A70F-198D-F943-B460-50666E20007D}">
          <p14:sldIdLst>
            <p14:sldId id="273"/>
            <p14:sldId id="274"/>
            <p14:sldId id="278"/>
            <p14:sldId id="275"/>
          </p14:sldIdLst>
        </p14:section>
        <p14:section name="5. Les résultats" id="{0216F2DB-A07A-8349-9C29-5FC6BCF00AD7}">
          <p14:sldIdLst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24"/>
    <p:restoredTop sz="94684"/>
  </p:normalViewPr>
  <p:slideViewPr>
    <p:cSldViewPr snapToGrid="0">
      <p:cViewPr>
        <p:scale>
          <a:sx n="87" d="100"/>
          <a:sy n="87" d="100"/>
        </p:scale>
        <p:origin x="-115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FB1CC-5C39-1F44-8908-D4541E1180E1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2192B-B2B2-9347-8266-8AE5B2E315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11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B94BFCF-9949-93E1-E548-759E3805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5F1BDA89-432A-A30A-58F6-91DAC2855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7A8F540-2DA8-F107-A185-C1306106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2728590C-EE4F-3879-59FD-A338170C9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ACA0063-3EF2-F476-20CC-90BB9AD9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56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BF18E50-94A9-B0B0-7F54-A32F26F2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14A4B53-FF09-DA42-FD15-1F22B5FE5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F28681D-3C68-08D3-5F71-4C9EB1D6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5843E0E-CF3C-7374-A6B3-3743B2DD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B1B7FF41-0444-8BBB-21F8-468953A1D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40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D7DAD285-7C27-2C01-4CDF-54A86D613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351113D2-48B0-A4AB-D904-60527A1E6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E71A683-E5B5-1558-0911-2157FFDA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F4C566D-00C2-8F2A-4D68-316A5D80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2209FC6-6C01-5429-92AB-8FB5E797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6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8743E85-CF4D-2877-571F-33CAC08E4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723A469C-75F0-BF95-3973-2C4A17FFB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ED7BF66C-5254-6004-3C8A-0B381D5C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61A7ABB1-4240-B060-4B11-3BD47D7E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B3BB571-B408-74A7-5CE8-3B67707C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88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427F647-8B33-6212-E90D-9BA894FCC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228228C-E2A2-CEA6-26EC-41C8E16B4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A548D774-0DCD-EC37-6CCA-C7C057B37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74ED4FC8-1024-FD65-9856-B4B5609F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B6F4C7C-7E2D-333D-4196-19029347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05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69C9567-A4F5-2B27-7020-A082744B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A68D146-FF7F-A548-639F-EEBA0E20F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3C35EA40-6C26-7608-571E-AB99F5097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BA7BE5F-A834-874A-C684-024FD920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A69B6946-648C-DDD7-BF1F-E520BDF3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BB51F52-644C-C996-635E-34716E75C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41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80CAD0C-ADF4-D559-B51E-52D395BD7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D7963E1-E8E8-2265-BD41-F53D1C8DF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70B7B30D-54F1-DAF8-F19D-EDA7BCC81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775C4DE9-BBCE-4742-BF26-9F45CE7D6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77DD82A0-17C2-2F90-C752-68E75CC0A3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6B579F2D-06AB-7D70-E238-17DD4BB0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7F9CA770-3613-C02A-AAE4-E91F874A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F968016E-493B-A418-3C94-D49ECE1C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80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1C1F2FF-80A1-B369-1282-98CA5D8BC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0770094-FE75-9475-F3C3-B2B98FE9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56D5DBD-F70A-EDD0-3686-617F1EEA3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7934F03-E182-ED3B-9994-EFC89C6A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11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6D88B9C1-B436-7E1D-CF43-D5720C8AB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BDF493C0-1CE1-4A3C-3718-BC480DD55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2C4B8CBD-BED1-5932-CFC2-33886C9F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57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5E16E23-A09F-E695-1107-7A4182DC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A0420DF-728A-557E-7ED6-AAD3BFEF2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E266B478-87DA-666D-A842-3BC2BFFCC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1F8C19B3-4E97-B80E-2B5E-FEBA8167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4CA303E-B399-1308-2CA3-36511E27C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36BAB74-A768-6DEE-990A-E7660726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92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D1F5B66-C48D-5466-5FEE-4CEA64065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AD23C04F-F808-688E-B417-B30E33EDE7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5C4105BB-4B97-83E2-2EE4-6C0E61189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4AB69E27-54FA-D4E8-735D-B3D4C8C36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5EB2C77-3F4F-6BAE-964A-78AC03FA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A6F617D-F125-FDC5-F4C6-A60BC477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07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75A5058E-E647-7700-CD6A-0B8EC66A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1712527-C317-02A9-FFA6-ECCA40937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9447235-DD1C-D0E4-8BE8-7E008B4B3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98D3E7-2480-6D48-952B-225542E53609}" type="datetimeFigureOut">
              <a:rPr lang="fr-FR" smtClean="0"/>
              <a:t>22/06/2024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F54AA2B-6798-A7A7-52F5-482073FD5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4144DF9-E066-D7F9-7AB6-5994C42F1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AD224E-ABD6-F442-AEF5-2D08B45530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31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7.png"/><Relationship Id="rId10" Type="http://schemas.openxmlformats.org/officeDocument/2006/relationships/image" Target="../media/image30.svg"/><Relationship Id="rId4" Type="http://schemas.openxmlformats.org/officeDocument/2006/relationships/image" Target="../media/image26.jpe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associationmelisse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5E86BC6-8791-798E-B215-14229BB0A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2921001"/>
            <a:ext cx="8795407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300" b="1" dirty="0"/>
              <a:t>Récap de l’atelier</a:t>
            </a:r>
            <a:br>
              <a:rPr lang="fr-FR" sz="5300" b="1" dirty="0"/>
            </a:br>
            <a:r>
              <a:rPr lang="fr-FR" sz="5300" b="1" dirty="0"/>
              <a:t>« Jardin Créole »</a:t>
            </a:r>
            <a:br>
              <a:rPr lang="fr-FR" sz="5300" b="1" dirty="0"/>
            </a:br>
            <a:r>
              <a:rPr lang="fr-FR" sz="5300" b="1" dirty="0"/>
              <a:t>Projet NEFLE 2023-2024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ABC750E1-AB14-2789-8D16-C619B5DFD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0599" y="4826001"/>
            <a:ext cx="6297611" cy="1371600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/>
              <a:t>Animé par : 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Mme E. JEANTY, professeure de lettres-anglais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Mme L. DUDOIGNON, association KOTE FORET</a:t>
            </a:r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xmlns="" id="{1ECB465F-6950-5E96-1864-2D3623B1F6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81" y="228599"/>
            <a:ext cx="38227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2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4554D0-53A2-0C62-714A-098710FC8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3. Découvertes de techniques de jardinage : le bouturage et les semis</a:t>
            </a:r>
          </a:p>
        </p:txBody>
      </p:sp>
    </p:spTree>
    <p:extLst>
      <p:ext uri="{BB962C8B-B14F-4D97-AF65-F5344CB8AC3E}">
        <p14:creationId xmlns:p14="http://schemas.microsoft.com/office/powerpoint/2010/main" val="214010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xmlns="" id="{FA69AAE0-49D5-4C8B-8BA2-55898C00E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 descr="Une image contenant habits, personne, intérieur, fenêtre&#10;&#10;Description générée automatiquement">
            <a:extLst>
              <a:ext uri="{FF2B5EF4-FFF2-40B4-BE49-F238E27FC236}">
                <a16:creationId xmlns:a16="http://schemas.microsoft.com/office/drawing/2014/main" xmlns="" id="{87EDCD1D-4862-C026-690A-02912260D8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6BBCE654-FC8B-ABBC-0AB1-6C74FD1AB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Petit cours sur les plantes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A9D9016C-6E7D-4AF6-C3E6-6E702F6E486A}"/>
              </a:ext>
            </a:extLst>
          </p:cNvPr>
          <p:cNvSpPr txBox="1"/>
          <p:nvPr/>
        </p:nvSpPr>
        <p:spPr>
          <a:xfrm>
            <a:off x="6343650" y="5709565"/>
            <a:ext cx="5395975" cy="646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découvre les bubles, la racine, le rhizome. Mais on parle aussi de bouturage et de semis.</a:t>
            </a:r>
          </a:p>
        </p:txBody>
      </p:sp>
      <p:pic>
        <p:nvPicPr>
          <p:cNvPr id="7" name="Espace réservé du contenu 6" descr="Une image contenant intérieur, meubles, chaise, habits&#10;&#10;Description générée automatiquement">
            <a:extLst>
              <a:ext uri="{FF2B5EF4-FFF2-40B4-BE49-F238E27FC236}">
                <a16:creationId xmlns:a16="http://schemas.microsoft.com/office/drawing/2014/main" xmlns="" id="{147ACA71-F12B-383A-A256-3360CE85A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43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xmlns="" id="{7BBD5B30-C741-4E67-AFD8-17917090AB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Post-it, reçu, intérieur&#10;&#10;Description générée automatiquement">
            <a:extLst>
              <a:ext uri="{FF2B5EF4-FFF2-40B4-BE49-F238E27FC236}">
                <a16:creationId xmlns:a16="http://schemas.microsoft.com/office/drawing/2014/main" xmlns="" id="{DFDE7AF3-3AC0-85D1-1488-9F4C3CDCF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9" name="Image 8" descr="Une image contenant personne, habits, plein air, herbe&#10;&#10;Description générée automatiquement">
            <a:extLst>
              <a:ext uri="{FF2B5EF4-FFF2-40B4-BE49-F238E27FC236}">
                <a16:creationId xmlns:a16="http://schemas.microsoft.com/office/drawing/2014/main" xmlns="" id="{37F1B487-566E-1011-E41C-B688542260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Image 6" descr="Une image contenant plein air, personne, herbe, chaussures&#10;&#10;Description générée automatiquement">
            <a:extLst>
              <a:ext uri="{FF2B5EF4-FFF2-40B4-BE49-F238E27FC236}">
                <a16:creationId xmlns:a16="http://schemas.microsoft.com/office/drawing/2014/main" xmlns="" id="{5B3ABBA2-E2AE-00B0-AFF6-DDD66BE3E3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5" name="Freeform: Shape 34">
            <a:extLst>
              <a:ext uri="{FF2B5EF4-FFF2-40B4-BE49-F238E27FC236}">
                <a16:creationId xmlns:a16="http://schemas.microsoft.com/office/drawing/2014/main" xmlns="" id="{189BBEAA-BB93-4878-8C95-3C8AADE2E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xmlns="" id="{D529C0C6-AAEB-4982-A9E6-BC6A8B2AEF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1423A4-44B8-DA09-BB0D-7BCC51ED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semis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B29DB40-1FC2-3469-3AF7-29D281CF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4773168"/>
            <a:ext cx="3429000" cy="13350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sz="2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élèves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planté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sz="2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graines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</a:t>
            </a:r>
            <a:r>
              <a:rPr lang="en-US" sz="21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avoir</a:t>
            </a: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semis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0D36F24-5EC0-4A09-9836-6580E1D4B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7C0B334E-66E0-442A-8306-19629EC2DC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92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ADA216DF-C268-4A25-A2DC-51E15F550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8574EBE-D0EF-37D3-1E9C-0F7B55A4E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4474080"/>
            <a:ext cx="11201680" cy="1065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dirty="0"/>
              <a:t>La </a:t>
            </a:r>
            <a:r>
              <a:rPr lang="en-US" dirty="0" err="1"/>
              <a:t>pousse</a:t>
            </a:r>
            <a:r>
              <a:rPr lang="en-US" dirty="0"/>
              <a:t> des </a:t>
            </a:r>
            <a:r>
              <a:rPr lang="en-US" dirty="0" err="1"/>
              <a:t>graines</a:t>
            </a:r>
            <a:r>
              <a:rPr lang="en-US" dirty="0"/>
              <a:t> </a:t>
            </a:r>
            <a:r>
              <a:rPr lang="en-US" dirty="0" err="1"/>
              <a:t>jusqu’à</a:t>
            </a:r>
            <a:r>
              <a:rPr lang="en-US" dirty="0"/>
              <a:t> </a:t>
            </a:r>
            <a:r>
              <a:rPr lang="en-US" dirty="0" err="1"/>
              <a:t>l’arrivée</a:t>
            </a:r>
            <a:r>
              <a:rPr lang="en-US" dirty="0"/>
              <a:t> des semis</a:t>
            </a:r>
          </a:p>
        </p:txBody>
      </p:sp>
      <p:pic>
        <p:nvPicPr>
          <p:cNvPr id="9" name="Image 8" descr="Une image contenant plein air, personne, herbe, chaussures&#10;&#10;Description générée automatiquement">
            <a:extLst>
              <a:ext uri="{FF2B5EF4-FFF2-40B4-BE49-F238E27FC236}">
                <a16:creationId xmlns:a16="http://schemas.microsoft.com/office/drawing/2014/main" xmlns="" id="{BFC2AF72-122D-01F5-61D0-2089262373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12" y="164592"/>
            <a:ext cx="3255663" cy="4087368"/>
          </a:xfrm>
          <a:prstGeom prst="rect">
            <a:avLst/>
          </a:prstGeom>
        </p:spPr>
      </p:pic>
      <p:pic>
        <p:nvPicPr>
          <p:cNvPr id="5" name="Espace réservé du contenu 4" descr="Une image contenant intérieur, conteneur, tasse, nourriture&#10;&#10;Description générée automatiquement">
            <a:extLst>
              <a:ext uri="{FF2B5EF4-FFF2-40B4-BE49-F238E27FC236}">
                <a16:creationId xmlns:a16="http://schemas.microsoft.com/office/drawing/2014/main" xmlns="" id="{236778B6-86FB-124A-6EE9-74DF2A168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7515" y="164592"/>
            <a:ext cx="3512210" cy="4087368"/>
          </a:xfrm>
          <a:prstGeom prst="rect">
            <a:avLst/>
          </a:prstGeom>
        </p:spPr>
      </p:pic>
      <p:pic>
        <p:nvPicPr>
          <p:cNvPr id="7" name="Image 6" descr="Une image contenant plante d’intérieur, plante, pot de fleurs, intérieur&#10;&#10;Description générée automatiquement">
            <a:extLst>
              <a:ext uri="{FF2B5EF4-FFF2-40B4-BE49-F238E27FC236}">
                <a16:creationId xmlns:a16="http://schemas.microsoft.com/office/drawing/2014/main" xmlns="" id="{CEE6508E-4323-D628-E2F3-D5335A503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3231" y="164592"/>
            <a:ext cx="3266330" cy="4087368"/>
          </a:xfrm>
          <a:prstGeom prst="rect">
            <a:avLst/>
          </a:prstGeom>
        </p:spPr>
      </p:pic>
      <p:sp>
        <p:nvSpPr>
          <p:cNvPr id="27" name="sketch line">
            <a:extLst>
              <a:ext uri="{FF2B5EF4-FFF2-40B4-BE49-F238E27FC236}">
                <a16:creationId xmlns:a16="http://schemas.microsoft.com/office/drawing/2014/main" xmlns="" id="{DE127D07-37F2-4FE3-9F47-F0CD6740D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7FACAADF-1BAD-8CBE-2F92-597F248CC609}"/>
              </a:ext>
            </a:extLst>
          </p:cNvPr>
          <p:cNvSpPr txBox="1"/>
          <p:nvPr/>
        </p:nvSpPr>
        <p:spPr>
          <a:xfrm>
            <a:off x="2408493" y="5793861"/>
            <a:ext cx="7370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Au début, </a:t>
            </a:r>
            <a:r>
              <a:rPr lang="en-US" sz="2400" dirty="0" err="1"/>
              <a:t>une</a:t>
            </a:r>
            <a:r>
              <a:rPr lang="en-US" sz="2400" dirty="0"/>
              <a:t> </a:t>
            </a:r>
            <a:r>
              <a:rPr lang="en-US" sz="2400" dirty="0" err="1"/>
              <a:t>semaine</a:t>
            </a:r>
            <a:r>
              <a:rPr lang="en-US" sz="2400" dirty="0"/>
              <a:t> après, trois </a:t>
            </a:r>
            <a:r>
              <a:rPr lang="en-US" sz="2400" dirty="0" err="1"/>
              <a:t>semaines</a:t>
            </a:r>
            <a:r>
              <a:rPr lang="en-US" sz="2400" dirty="0"/>
              <a:t> plus tard</a:t>
            </a:r>
            <a:endParaRPr lang="fr-FR" sz="2400" dirty="0"/>
          </a:p>
        </p:txBody>
      </p:sp>
      <p:pic>
        <p:nvPicPr>
          <p:cNvPr id="13" name="Graphique 12" descr="Badge 1 avec un remplissage uni">
            <a:extLst>
              <a:ext uri="{FF2B5EF4-FFF2-40B4-BE49-F238E27FC236}">
                <a16:creationId xmlns:a16="http://schemas.microsoft.com/office/drawing/2014/main" xmlns="" id="{CAEEF99E-02CD-F4D5-1164-7F4C4C4BD1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894275" y="188376"/>
            <a:ext cx="914400" cy="914400"/>
          </a:xfrm>
          <a:prstGeom prst="rect">
            <a:avLst/>
          </a:prstGeom>
        </p:spPr>
      </p:pic>
      <p:pic>
        <p:nvPicPr>
          <p:cNvPr id="17" name="Graphique 16" descr="Badge avec un remplissage uni">
            <a:extLst>
              <a:ext uri="{FF2B5EF4-FFF2-40B4-BE49-F238E27FC236}">
                <a16:creationId xmlns:a16="http://schemas.microsoft.com/office/drawing/2014/main" xmlns="" id="{67F09AF4-CDDE-290D-ED7D-E5CE28AC31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45325" y="164592"/>
            <a:ext cx="914400" cy="914400"/>
          </a:xfrm>
          <a:prstGeom prst="rect">
            <a:avLst/>
          </a:prstGeom>
        </p:spPr>
      </p:pic>
      <p:pic>
        <p:nvPicPr>
          <p:cNvPr id="21" name="Graphique 20" descr="Badge 3 avec un remplissage uni">
            <a:extLst>
              <a:ext uri="{FF2B5EF4-FFF2-40B4-BE49-F238E27FC236}">
                <a16:creationId xmlns:a16="http://schemas.microsoft.com/office/drawing/2014/main" xmlns="" id="{2DC88416-0226-BC12-81E7-662C635A7AF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45161" y="1645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1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8F735B15-4310-DA42-BD9D-E8379FEFA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5400"/>
              <a:t>Les bouturages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E7A462C-9F15-02C9-751E-14152B348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200" dirty="0"/>
              <a:t>Il faut prélever une partie d’une plante existante et la replanter pour qu’elle pousse. </a:t>
            </a:r>
          </a:p>
          <a:p>
            <a:pPr marL="0" indent="0">
              <a:buNone/>
            </a:pPr>
            <a:r>
              <a:rPr lang="fr-FR" sz="2200" dirty="0"/>
              <a:t>C’est le cas par exemple du curcuma comme sur la photo (bouture du rhizome), de la mélisse ou du gros thym (bouture de la tige).</a:t>
            </a:r>
          </a:p>
        </p:txBody>
      </p:sp>
      <p:pic>
        <p:nvPicPr>
          <p:cNvPr id="5" name="Image 4" descr="Une image contenant habits, personne, plein air, herbe&#10;&#10;Description générée automatiquement">
            <a:extLst>
              <a:ext uri="{FF2B5EF4-FFF2-40B4-BE49-F238E27FC236}">
                <a16:creationId xmlns:a16="http://schemas.microsoft.com/office/drawing/2014/main" xmlns="" id="{19F83FE8-C2E2-FB84-FA64-A27ED7E5CD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877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72018E1B-E0B9-4440-AFF3-4112E50A27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47443C-7C1D-E15A-8C01-7B083E41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90"/>
            <a:ext cx="10515600" cy="18400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hop, on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plante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!</a:t>
            </a:r>
          </a:p>
        </p:txBody>
      </p:sp>
      <p:pic>
        <p:nvPicPr>
          <p:cNvPr id="5" name="Espace réservé du contenu 4" descr="Une image contenant habits, personne, plein air, chaussures&#10;&#10;Description générée automatiquement">
            <a:extLst>
              <a:ext uri="{FF2B5EF4-FFF2-40B4-BE49-F238E27FC236}">
                <a16:creationId xmlns:a16="http://schemas.microsoft.com/office/drawing/2014/main" xmlns="" id="{1BAC4949-A765-35A8-D9EF-CD322710D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82787" y="2558694"/>
            <a:ext cx="2827865" cy="3731891"/>
          </a:xfrm>
          <a:prstGeom prst="rect">
            <a:avLst/>
          </a:prstGeom>
        </p:spPr>
      </p:pic>
      <p:pic>
        <p:nvPicPr>
          <p:cNvPr id="11" name="Image 10" descr=" ">
            <a:extLst>
              <a:ext uri="{FF2B5EF4-FFF2-40B4-BE49-F238E27FC236}">
                <a16:creationId xmlns:a16="http://schemas.microsoft.com/office/drawing/2014/main" xmlns="" id="{FD591E26-66EC-8A63-F022-53F920F8B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180760" y="2558694"/>
            <a:ext cx="2827865" cy="3731891"/>
          </a:xfrm>
          <a:prstGeom prst="rect">
            <a:avLst/>
          </a:prstGeom>
        </p:spPr>
      </p:pic>
      <p:pic>
        <p:nvPicPr>
          <p:cNvPr id="7" name="Image 6" descr="Une image contenant personne, habits, plein air, plante&#10;&#10;Description générée automatiquement">
            <a:extLst>
              <a:ext uri="{FF2B5EF4-FFF2-40B4-BE49-F238E27FC236}">
                <a16:creationId xmlns:a16="http://schemas.microsoft.com/office/drawing/2014/main" xmlns="" id="{6E6F7BE6-E5CE-C0D6-1607-3CD65CC7A1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178733" y="2558694"/>
            <a:ext cx="2827865" cy="3731891"/>
          </a:xfrm>
          <a:prstGeom prst="rect">
            <a:avLst/>
          </a:prstGeom>
        </p:spPr>
      </p:pic>
      <p:pic>
        <p:nvPicPr>
          <p:cNvPr id="9" name="Image 8" descr="Une image contenant personne, habits, plein air, plante&#10;&#10;Description générée automatiquement">
            <a:extLst>
              <a:ext uri="{FF2B5EF4-FFF2-40B4-BE49-F238E27FC236}">
                <a16:creationId xmlns:a16="http://schemas.microsoft.com/office/drawing/2014/main" xmlns="" id="{B636603F-AD8F-31D8-10E6-3E6C86AFE6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9176706" y="2558694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6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961D0F5-C6A7-1395-FE0E-4BA5FAA2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À la découverte des pratiques locales</a:t>
            </a:r>
          </a:p>
        </p:txBody>
      </p:sp>
    </p:spTree>
    <p:extLst>
      <p:ext uri="{BB962C8B-B14F-4D97-AF65-F5344CB8AC3E}">
        <p14:creationId xmlns:p14="http://schemas.microsoft.com/office/powerpoint/2010/main" val="1701634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1E9986A5-A7D1-4022-BAC0-885FB7A141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1DEA4321-8986-4485-E776-F7BDDF721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44570"/>
            <a:ext cx="3344528" cy="1703830"/>
          </a:xfrm>
        </p:spPr>
        <p:txBody>
          <a:bodyPr anchor="ctr">
            <a:normAutofit/>
          </a:bodyPr>
          <a:lstStyle/>
          <a:p>
            <a:r>
              <a:rPr lang="fr-FR" sz="3700"/>
              <a:t>Visite de </a:t>
            </a:r>
            <a:r>
              <a:rPr lang="fr-FR" sz="3700">
                <a:hlinkClick r:id="rId2"/>
              </a:rPr>
              <a:t>l’association Mélisse</a:t>
            </a:r>
            <a:endParaRPr lang="fr-FR" sz="3700"/>
          </a:p>
        </p:txBody>
      </p:sp>
      <p:pic>
        <p:nvPicPr>
          <p:cNvPr id="7" name="Image 6" descr="Une image contenant personne, plein air, habits, plante&#10;&#10;Description générée automatiquement">
            <a:extLst>
              <a:ext uri="{FF2B5EF4-FFF2-40B4-BE49-F238E27FC236}">
                <a16:creationId xmlns:a16="http://schemas.microsoft.com/office/drawing/2014/main" xmlns="" id="{B39D92B4-2ED0-D64B-E28C-E4197551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9" name="Image 8" descr="Une image contenant plein air, habits, arbre, personne&#10;&#10;Description générée automatiquement">
            <a:extLst>
              <a:ext uri="{FF2B5EF4-FFF2-40B4-BE49-F238E27FC236}">
                <a16:creationId xmlns:a16="http://schemas.microsoft.com/office/drawing/2014/main" xmlns="" id="{C32D3A08-6228-9E14-A924-2790C3D46C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11" name="Image 10" descr="Une image contenant bâtiment, Faisceau, bois, Planche&#10;&#10;Description générée automatiquement">
            <a:extLst>
              <a:ext uri="{FF2B5EF4-FFF2-40B4-BE49-F238E27FC236}">
                <a16:creationId xmlns:a16="http://schemas.microsoft.com/office/drawing/2014/main" xmlns="" id="{11198B2E-958C-793B-F8BB-8C30252E4D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xmlns="" id="{D2758DA7-6A89-49A1-B9F5-546D993242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xmlns="" id="{CC4DE1D6-08F7-DC8C-3978-F6FE95919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82" y="4544570"/>
            <a:ext cx="7147481" cy="1703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200"/>
              <a:t>Découverte de la pharmacopée locale et des usages de certaines plantes dans la culture bushinenguée.</a:t>
            </a:r>
          </a:p>
        </p:txBody>
      </p:sp>
    </p:spTree>
    <p:extLst>
      <p:ext uri="{BB962C8B-B14F-4D97-AF65-F5344CB8AC3E}">
        <p14:creationId xmlns:p14="http://schemas.microsoft.com/office/powerpoint/2010/main" val="2532753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E0A36E1-3C45-9D37-2EEB-3C756FD14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Nos plantes ont eu très chaud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B684E7D1-7BFF-F580-0A8D-B6F78075B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370" y="3945418"/>
            <a:ext cx="4937936" cy="5767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 nous ne les avons pas toujours bien arrosés…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sol, plein air, plante, herbe&#10;&#10;Description générée automatiquement">
            <a:extLst>
              <a:ext uri="{FF2B5EF4-FFF2-40B4-BE49-F238E27FC236}">
                <a16:creationId xmlns:a16="http://schemas.microsoft.com/office/drawing/2014/main" xmlns="" id="{CECAAD3A-8E6A-ACFA-AEC0-837E8C1CF2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Image 8" descr="Une image contenant plein air, feuille, sol, herbe&#10;&#10;Description générée automatiquement">
            <a:extLst>
              <a:ext uri="{FF2B5EF4-FFF2-40B4-BE49-F238E27FC236}">
                <a16:creationId xmlns:a16="http://schemas.microsoft.com/office/drawing/2014/main" xmlns="" id="{D732E818-ED12-BA0D-ED93-DA4F7F0D06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 descr="Une image contenant sol, plante, herbe, plein air&#10;&#10;Description générée automatiquement">
            <a:extLst>
              <a:ext uri="{FF2B5EF4-FFF2-40B4-BE49-F238E27FC236}">
                <a16:creationId xmlns:a16="http://schemas.microsoft.com/office/drawing/2014/main" xmlns="" id="{E2ABC544-860F-ADCF-1AE4-AD1F655FD0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 descr="Une image contenant plein air, jeans, sol, herbe&#10;&#10;Description générée automatiquement">
            <a:extLst>
              <a:ext uri="{FF2B5EF4-FFF2-40B4-BE49-F238E27FC236}">
                <a16:creationId xmlns:a16="http://schemas.microsoft.com/office/drawing/2014/main" xmlns="" id="{E394F38C-53D0-C8C0-C40F-FE45AB7946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 descr="Une image contenant plein air, herbe, Plante terrestre, sol&#10;&#10;Description générée automatiquement">
            <a:extLst>
              <a:ext uri="{FF2B5EF4-FFF2-40B4-BE49-F238E27FC236}">
                <a16:creationId xmlns:a16="http://schemas.microsoft.com/office/drawing/2014/main" xmlns="" id="{3517D812-EB88-C6E0-FF78-2C4CBE0896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093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xmlns="" id="{93062723-6941-4ABE-8146-AC6FA530BA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xmlns="" id="{917859B3-4C91-478D-929D-BB6433F908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2103D6-F186-BAD3-E733-5593A671E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093720" cy="1645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/>
              <a:t>D</a:t>
            </a:r>
            <a:r>
              <a:rPr lang="en-US" sz="2600" kern="1200">
                <a:latin typeface="+mj-lt"/>
                <a:ea typeface="+mj-ea"/>
                <a:cs typeface="+mj-cs"/>
              </a:rPr>
              <a:t>onc</a:t>
            </a:r>
            <a:r>
              <a:rPr lang="en-US" sz="2600"/>
              <a:t>,</a:t>
            </a:r>
            <a:r>
              <a:rPr lang="en-US" sz="2600" kern="1200">
                <a:latin typeface="+mj-lt"/>
                <a:ea typeface="+mj-ea"/>
                <a:cs typeface="+mj-cs"/>
              </a:rPr>
              <a:t> comment protéger les feuilles du soleil ? </a:t>
            </a:r>
          </a:p>
        </p:txBody>
      </p:sp>
      <p:pic>
        <p:nvPicPr>
          <p:cNvPr id="13" name="Image 12" descr="Une image contenant plein air, ciel, plante, nuage&#10;&#10;Description générée automatiquement">
            <a:extLst>
              <a:ext uri="{FF2B5EF4-FFF2-40B4-BE49-F238E27FC236}">
                <a16:creationId xmlns:a16="http://schemas.microsoft.com/office/drawing/2014/main" xmlns="" id="{D930B13F-ED2A-9FF4-4394-058100390A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13"/>
            <a:ext cx="2926060" cy="4005072"/>
          </a:xfrm>
          <a:prstGeom prst="rect">
            <a:avLst/>
          </a:prstGeom>
        </p:spPr>
      </p:pic>
      <p:pic>
        <p:nvPicPr>
          <p:cNvPr id="9" name="Image 8" descr="Une image contenant plein air, habits, herbe, personne&#10;&#10;Description générée automatiquement">
            <a:extLst>
              <a:ext uri="{FF2B5EF4-FFF2-40B4-BE49-F238E27FC236}">
                <a16:creationId xmlns:a16="http://schemas.microsoft.com/office/drawing/2014/main" xmlns="" id="{ECAF5021-4A2D-CE4A-E17D-EFD7AB2F9D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487" y="8"/>
            <a:ext cx="2935224" cy="4005067"/>
          </a:xfrm>
          <a:prstGeom prst="rect">
            <a:avLst/>
          </a:prstGeom>
        </p:spPr>
      </p:pic>
      <p:pic>
        <p:nvPicPr>
          <p:cNvPr id="7" name="Image 6" descr="Une image contenant personne, habits, plein air, herbe&#10;&#10;Description générée automatiquement">
            <a:extLst>
              <a:ext uri="{FF2B5EF4-FFF2-40B4-BE49-F238E27FC236}">
                <a16:creationId xmlns:a16="http://schemas.microsoft.com/office/drawing/2014/main" xmlns="" id="{15B449E2-06A5-7028-E26D-AEE65BA656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474" y="13"/>
            <a:ext cx="2935224" cy="4005071"/>
          </a:xfrm>
          <a:prstGeom prst="rect">
            <a:avLst/>
          </a:prstGeom>
        </p:spPr>
      </p:pic>
      <p:pic>
        <p:nvPicPr>
          <p:cNvPr id="5" name="Image 4" descr="Une image contenant plein air, herbe, barrière, sol&#10;&#10;Description générée automatiquement">
            <a:extLst>
              <a:ext uri="{FF2B5EF4-FFF2-40B4-BE49-F238E27FC236}">
                <a16:creationId xmlns:a16="http://schemas.microsoft.com/office/drawing/2014/main" xmlns="" id="{1D01A1F6-D34A-0449-CD96-DD8A6CF9E6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6776" y="-9"/>
            <a:ext cx="2935224" cy="4005072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283FBD2-A663-469F-855C-06D86E3C11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A1279FC-7441-4E55-B082-2774E6316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411220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A46040C9-B74F-0960-D143-B6E06E4B2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266" y="4440602"/>
            <a:ext cx="710418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 kern="1200">
                <a:latin typeface="+mn-lt"/>
                <a:ea typeface="+mn-ea"/>
                <a:cs typeface="+mn-cs"/>
              </a:rPr>
              <a:t>En créant un abri 100% naturel avec des feuilles de cocotier par exemple</a:t>
            </a:r>
          </a:p>
        </p:txBody>
      </p:sp>
    </p:spTree>
    <p:extLst>
      <p:ext uri="{BB962C8B-B14F-4D97-AF65-F5344CB8AC3E}">
        <p14:creationId xmlns:p14="http://schemas.microsoft.com/office/powerpoint/2010/main" val="180538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2BDAD0-854A-3025-80B5-BB7600757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L’initiation à l’atelier</a:t>
            </a:r>
          </a:p>
        </p:txBody>
      </p:sp>
    </p:spTree>
    <p:extLst>
      <p:ext uri="{BB962C8B-B14F-4D97-AF65-F5344CB8AC3E}">
        <p14:creationId xmlns:p14="http://schemas.microsoft.com/office/powerpoint/2010/main" val="1437590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78E8B302-0880-6D4B-6D4A-5C28AA87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Les résultats</a:t>
            </a:r>
          </a:p>
        </p:txBody>
      </p:sp>
    </p:spTree>
    <p:extLst>
      <p:ext uri="{BB962C8B-B14F-4D97-AF65-F5344CB8AC3E}">
        <p14:creationId xmlns:p14="http://schemas.microsoft.com/office/powerpoint/2010/main" val="337933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72018E1B-E0B9-4440-AFF3-4112E50A27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A268F810-4026-89F4-70F4-96935444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068772"/>
            <a:ext cx="10506456" cy="11108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Notre jardin est fleurissant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63FFDC5-FD7B-83FC-2369-3D6A12845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358142"/>
            <a:ext cx="10506456" cy="764161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Grâce à la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saison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pluies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tout a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merveilleusement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bien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poussé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Rendez-vous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dans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quelques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semaines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pour les </a:t>
            </a: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dégustations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Image 4" descr="Une image contenant plein air, plante, Plante couvre-sol, Sous-arbrisseau&#10;&#10;Description générée automatiquement">
            <a:extLst>
              <a:ext uri="{FF2B5EF4-FFF2-40B4-BE49-F238E27FC236}">
                <a16:creationId xmlns:a16="http://schemas.microsoft.com/office/drawing/2014/main" xmlns="" id="{F821AB67-4719-87B1-8771-1A74F85F4A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182787" y="171715"/>
            <a:ext cx="2827865" cy="3731891"/>
          </a:xfrm>
          <a:prstGeom prst="rect">
            <a:avLst/>
          </a:prstGeom>
        </p:spPr>
      </p:pic>
      <p:pic>
        <p:nvPicPr>
          <p:cNvPr id="9" name="Image 8" descr="Une image contenant herbe, plein air, personne, Aliments naturels&#10;&#10;Description générée automatiquement">
            <a:extLst>
              <a:ext uri="{FF2B5EF4-FFF2-40B4-BE49-F238E27FC236}">
                <a16:creationId xmlns:a16="http://schemas.microsoft.com/office/drawing/2014/main" xmlns="" id="{A6B6B981-BBCB-C98B-BBF8-B312B1F8BD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180760" y="171715"/>
            <a:ext cx="2827865" cy="3731891"/>
          </a:xfrm>
          <a:prstGeom prst="rect">
            <a:avLst/>
          </a:prstGeom>
        </p:spPr>
      </p:pic>
      <p:pic>
        <p:nvPicPr>
          <p:cNvPr id="11" name="Image 10" descr="Une image contenant plein air, herbe, Sous-arbrisseau, Plante couvre-sol&#10;&#10;Description générée automatiquement">
            <a:extLst>
              <a:ext uri="{FF2B5EF4-FFF2-40B4-BE49-F238E27FC236}">
                <a16:creationId xmlns:a16="http://schemas.microsoft.com/office/drawing/2014/main" xmlns="" id="{DAEE9B63-356F-3EE9-86A8-6FED008988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178733" y="171715"/>
            <a:ext cx="2827865" cy="3731891"/>
          </a:xfrm>
          <a:prstGeom prst="rect">
            <a:avLst/>
          </a:prstGeom>
        </p:spPr>
      </p:pic>
      <p:pic>
        <p:nvPicPr>
          <p:cNvPr id="7" name="Image 6" descr="Une image contenant herbe, plein air, légume, courgette&#10;&#10;Description générée automatiquement">
            <a:extLst>
              <a:ext uri="{FF2B5EF4-FFF2-40B4-BE49-F238E27FC236}">
                <a16:creationId xmlns:a16="http://schemas.microsoft.com/office/drawing/2014/main" xmlns="" id="{5140BB46-4A64-12F4-1DF6-EFA0E043F5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9176706" y="171715"/>
            <a:ext cx="2827865" cy="37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7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DE23F1-2290-F93C-5F41-82375727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r-FR" sz="5400" dirty="0"/>
              <a:t>Les débuts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30EE257-CD79-B062-19F0-F9FE16ED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Les </a:t>
            </a:r>
            <a:r>
              <a:rPr lang="en-US" sz="2200" dirty="0" err="1"/>
              <a:t>élèves</a:t>
            </a:r>
            <a:r>
              <a:rPr lang="en-US" sz="2200" dirty="0"/>
              <a:t> </a:t>
            </a:r>
            <a:r>
              <a:rPr lang="en-US" sz="2200" dirty="0" err="1"/>
              <a:t>ont</a:t>
            </a:r>
            <a:r>
              <a:rPr lang="en-US" sz="2200" dirty="0"/>
              <a:t> mis du </a:t>
            </a:r>
            <a:r>
              <a:rPr lang="en-US" sz="2200" dirty="0" err="1"/>
              <a:t>terreau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pot pour y planter des </a:t>
            </a:r>
            <a:r>
              <a:rPr lang="en-US" sz="2200" dirty="0" err="1"/>
              <a:t>graines</a:t>
            </a:r>
            <a:r>
              <a:rPr lang="en-US" sz="2200" dirty="0"/>
              <a:t> de basilic. </a:t>
            </a:r>
          </a:p>
        </p:txBody>
      </p:sp>
      <p:pic>
        <p:nvPicPr>
          <p:cNvPr id="5" name="Espace réservé du contenu 4" descr="Une image contenant personne, habits, intérieur&#10;&#10;Description générée automatiquement">
            <a:extLst>
              <a:ext uri="{FF2B5EF4-FFF2-40B4-BE49-F238E27FC236}">
                <a16:creationId xmlns:a16="http://schemas.microsoft.com/office/drawing/2014/main" xmlns="" id="{E784FB90-22E7-8A05-0DC7-B22CB1BF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846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83A61AAB-842F-B213-1262-F3B49405D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Place aux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devinettes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5242F807-E145-8A15-F671-8ABA96ED9D60}"/>
              </a:ext>
            </a:extLst>
          </p:cNvPr>
          <p:cNvSpPr txBox="1"/>
          <p:nvPr/>
        </p:nvSpPr>
        <p:spPr>
          <a:xfrm>
            <a:off x="4128370" y="3945418"/>
            <a:ext cx="4937936" cy="57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7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élèves devaient découvrir le nom des plantes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6">
            <a:extLst>
              <a:ext uri="{FF2B5EF4-FFF2-40B4-BE49-F238E27FC236}">
                <a16:creationId xmlns:a16="http://schemas.microsoft.com/office/drawing/2014/main" xmlns="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 descr="Une image contenant personne, intérieur, habits, meubles&#10;&#10;Description générée automatiquement">
            <a:extLst>
              <a:ext uri="{FF2B5EF4-FFF2-40B4-BE49-F238E27FC236}">
                <a16:creationId xmlns:a16="http://schemas.microsoft.com/office/drawing/2014/main" xmlns="" id="{188EC32A-41A4-5790-D530-002EB709FF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1" name="Image 10" descr="Une image contenant personne, tenue, main, feuille&#10;&#10;Description générée automatiquement">
            <a:extLst>
              <a:ext uri="{FF2B5EF4-FFF2-40B4-BE49-F238E27FC236}">
                <a16:creationId xmlns:a16="http://schemas.microsoft.com/office/drawing/2014/main" xmlns="" id="{7B540316-E937-E7C9-1A81-B424FB66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xmlns="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 descr="Une image contenant personne, plante d’intérieur, habits, intérieur&#10;&#10;Description générée automatiquement">
            <a:extLst>
              <a:ext uri="{FF2B5EF4-FFF2-40B4-BE49-F238E27FC236}">
                <a16:creationId xmlns:a16="http://schemas.microsoft.com/office/drawing/2014/main" xmlns="" id="{E0161E56-078A-C98B-D7E7-0A925811ED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51" name="Freeform: Shape 50">
            <a:extLst>
              <a:ext uri="{FF2B5EF4-FFF2-40B4-BE49-F238E27FC236}">
                <a16:creationId xmlns:a16="http://schemas.microsoft.com/office/drawing/2014/main" xmlns="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Image 16" descr="Une image contenant habits, personne, intérieur, fenêtre&#10;&#10;Description générée automatiquement">
            <a:extLst>
              <a:ext uri="{FF2B5EF4-FFF2-40B4-BE49-F238E27FC236}">
                <a16:creationId xmlns:a16="http://schemas.microsoft.com/office/drawing/2014/main" xmlns="" id="{80C9A4D7-641D-EDF1-03A5-9543DD3D59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Espace réservé du contenu 8" descr="Une image contenant plante d’intérieur, pot de fleurs, personne, habits&#10;&#10;Description générée automatiquement">
            <a:extLst>
              <a:ext uri="{FF2B5EF4-FFF2-40B4-BE49-F238E27FC236}">
                <a16:creationId xmlns:a16="http://schemas.microsoft.com/office/drawing/2014/main" xmlns="" id="{6AF42E88-92C9-B0C0-3169-5DDA5822B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978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D0DE23F1-2290-F93C-5F41-823757276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fr-FR" sz="5400" dirty="0"/>
              <a:t>La technique de la lasagne en petit format</a:t>
            </a:r>
          </a:p>
        </p:txBody>
      </p:sp>
      <p:sp>
        <p:nvSpPr>
          <p:cNvPr id="38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330EE257-CD79-B062-19F0-F9FE16ED5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Etude de la pratique </a:t>
            </a:r>
            <a:r>
              <a:rPr lang="en-US" sz="2200" dirty="0" err="1"/>
              <a:t>en</a:t>
            </a:r>
            <a:r>
              <a:rPr lang="en-US" sz="2200" dirty="0"/>
              <a:t> petit format : de la terre, de la matière </a:t>
            </a:r>
            <a:r>
              <a:rPr lang="en-US" sz="2200" dirty="0" err="1"/>
              <a:t>brune</a:t>
            </a:r>
            <a:r>
              <a:rPr lang="en-US" sz="2200" dirty="0"/>
              <a:t> (</a:t>
            </a:r>
            <a:r>
              <a:rPr lang="en-US" sz="2200" dirty="0" err="1"/>
              <a:t>ici</a:t>
            </a:r>
            <a:r>
              <a:rPr lang="en-US" sz="2200" dirty="0"/>
              <a:t> des </a:t>
            </a:r>
            <a:r>
              <a:rPr lang="en-US" sz="2200" dirty="0" err="1"/>
              <a:t>feuilles</a:t>
            </a:r>
            <a:r>
              <a:rPr lang="en-US" sz="2200" dirty="0"/>
              <a:t> </a:t>
            </a:r>
            <a:r>
              <a:rPr lang="en-US" sz="2200" dirty="0" err="1"/>
              <a:t>morte</a:t>
            </a:r>
            <a:r>
              <a:rPr lang="en-US" sz="2200" dirty="0"/>
              <a:t>, des coquilles </a:t>
            </a:r>
            <a:r>
              <a:rPr lang="en-US" sz="2200" dirty="0" err="1"/>
              <a:t>d’oeufs</a:t>
            </a:r>
            <a:r>
              <a:rPr lang="en-US" sz="2200" dirty="0"/>
              <a:t> </a:t>
            </a:r>
            <a:r>
              <a:rPr lang="en-US" sz="2200" dirty="0" err="1"/>
              <a:t>émiettées</a:t>
            </a:r>
            <a:r>
              <a:rPr lang="en-US" sz="2200" dirty="0"/>
              <a:t> etc.), de la matière </a:t>
            </a:r>
            <a:r>
              <a:rPr lang="en-US" sz="2200" dirty="0" err="1"/>
              <a:t>verte</a:t>
            </a:r>
            <a:r>
              <a:rPr lang="en-US" sz="2200" dirty="0"/>
              <a:t> (des </a:t>
            </a:r>
            <a:r>
              <a:rPr lang="en-US" sz="2200" dirty="0" err="1"/>
              <a:t>feuilles</a:t>
            </a:r>
            <a:r>
              <a:rPr lang="en-US" sz="2200" dirty="0"/>
              <a:t> </a:t>
            </a:r>
            <a:r>
              <a:rPr lang="en-US" sz="2200" dirty="0" err="1"/>
              <a:t>vertes</a:t>
            </a:r>
            <a:r>
              <a:rPr lang="en-US" sz="2200" dirty="0"/>
              <a:t>), de la </a:t>
            </a:r>
            <a:r>
              <a:rPr lang="en-US" sz="2200" dirty="0" err="1"/>
              <a:t>paille</a:t>
            </a:r>
            <a:r>
              <a:rPr lang="en-US" sz="2200" dirty="0"/>
              <a:t>.</a:t>
            </a:r>
          </a:p>
        </p:txBody>
      </p:sp>
      <p:pic>
        <p:nvPicPr>
          <p:cNvPr id="4" name="Image 3" descr="Une image contenant personne, habits, intérieur, nourriture&#10;&#10;Description générée automatiquement">
            <a:extLst>
              <a:ext uri="{FF2B5EF4-FFF2-40B4-BE49-F238E27FC236}">
                <a16:creationId xmlns:a16="http://schemas.microsoft.com/office/drawing/2014/main" xmlns="" id="{CD11496E-DDA0-BA56-1676-0D419F00DA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53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B0BDDFF-DBA7-B0C2-EE38-1B4164834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La réception des jardinières</a:t>
            </a:r>
          </a:p>
        </p:txBody>
      </p:sp>
    </p:spTree>
    <p:extLst>
      <p:ext uri="{BB962C8B-B14F-4D97-AF65-F5344CB8AC3E}">
        <p14:creationId xmlns:p14="http://schemas.microsoft.com/office/powerpoint/2010/main" val="2823542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xmlns="" id="{7BBD5B30-C741-4E67-AFD8-17917090AB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habits, plein air, personne, plante&#10;&#10;Description générée automatiquement">
            <a:extLst>
              <a:ext uri="{FF2B5EF4-FFF2-40B4-BE49-F238E27FC236}">
                <a16:creationId xmlns:a16="http://schemas.microsoft.com/office/drawing/2014/main" xmlns="" id="{DA89B462-56A9-3840-BF1A-5227C63B48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9" name="Image 8" descr="Une image contenant plein air, personne, ciel, habits&#10;&#10;Description générée automatiquement">
            <a:extLst>
              <a:ext uri="{FF2B5EF4-FFF2-40B4-BE49-F238E27FC236}">
                <a16:creationId xmlns:a16="http://schemas.microsoft.com/office/drawing/2014/main" xmlns="" id="{8253EB1E-295F-D42D-6401-EFCCE350B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Image 4" descr="Une image contenant plein air, herbe, ciel, nuage&#10;&#10;Description générée automatiquement">
            <a:extLst>
              <a:ext uri="{FF2B5EF4-FFF2-40B4-BE49-F238E27FC236}">
                <a16:creationId xmlns:a16="http://schemas.microsoft.com/office/drawing/2014/main" xmlns="" id="{8BDAA97A-1641-D0EA-7A5D-6022C26551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xmlns="" id="{189BBEAA-BB93-4878-8C95-3C8AADE2E0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xmlns="" id="{D529C0C6-AAEB-4982-A9E6-BC6A8B2AEF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3082200-0B5A-7AB6-C0BB-FF2DBA660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Réception du terreau pour les jardinières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CD2D66CF-9125-248A-7A23-7C05B3B17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4773168"/>
            <a:ext cx="3429000" cy="13350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réception du terreau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80D36F24-5EC0-4A09-9836-6580E1D4B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7C0B334E-66E0-442A-8306-19629EC2DC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1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xmlns="" id="{91F55C5D-1648-4BE3-932D-8CADBF3F67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87110D7-85DA-DF58-4FE9-BCBE3A1C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000"/>
              <a:t>La technique en lasagne en grand format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xmlns="" id="{A38E1331-B5A6-44BE-BF4E-EE6C2FD2A2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personne, habits, plein air, chaussures&#10;&#10;Description générée automatiquement">
            <a:extLst>
              <a:ext uri="{FF2B5EF4-FFF2-40B4-BE49-F238E27FC236}">
                <a16:creationId xmlns:a16="http://schemas.microsoft.com/office/drawing/2014/main" xmlns="" id="{83571924-1895-8EAD-497E-8015E1D571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716" y="2610545"/>
            <a:ext cx="2636902" cy="3609281"/>
          </a:xfrm>
          <a:prstGeom prst="rect">
            <a:avLst/>
          </a:prstGeom>
        </p:spPr>
      </p:pic>
      <p:pic>
        <p:nvPicPr>
          <p:cNvPr id="9" name="Image 8" descr="Une image contenant plein air, habits, personne, ciel&#10;&#10;Description générée automatiquement">
            <a:extLst>
              <a:ext uri="{FF2B5EF4-FFF2-40B4-BE49-F238E27FC236}">
                <a16:creationId xmlns:a16="http://schemas.microsoft.com/office/drawing/2014/main" xmlns="" id="{5438B213-91E8-5DF7-B5B9-7AE463023D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2406" y="2610546"/>
            <a:ext cx="2645132" cy="3609280"/>
          </a:xfrm>
          <a:prstGeom prst="rect">
            <a:avLst/>
          </a:prstGeom>
        </p:spPr>
      </p:pic>
      <p:pic>
        <p:nvPicPr>
          <p:cNvPr id="7" name="Image 6" descr="Une image contenant plein air, plante, sol, habits&#10;&#10;Description générée automatiquement">
            <a:extLst>
              <a:ext uri="{FF2B5EF4-FFF2-40B4-BE49-F238E27FC236}">
                <a16:creationId xmlns:a16="http://schemas.microsoft.com/office/drawing/2014/main" xmlns="" id="{B45F479C-A10B-8B66-D9C8-1C344A4DC8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449" y="2610546"/>
            <a:ext cx="2645157" cy="3609279"/>
          </a:xfrm>
          <a:prstGeom prst="rect">
            <a:avLst/>
          </a:prstGeom>
        </p:spPr>
      </p:pic>
      <p:pic>
        <p:nvPicPr>
          <p:cNvPr id="11" name="Image 10" descr="Une image contenant plein air, herbe, sol, terre&#10;&#10;Description générée automatiquement">
            <a:extLst>
              <a:ext uri="{FF2B5EF4-FFF2-40B4-BE49-F238E27FC236}">
                <a16:creationId xmlns:a16="http://schemas.microsoft.com/office/drawing/2014/main" xmlns="" id="{95E91495-BAA9-73A7-4B8E-7A579FBF2E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5253" y="2610546"/>
            <a:ext cx="2645157" cy="3609279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046CB7BF-84EF-FBC9-7504-AD158A24B032}"/>
              </a:ext>
            </a:extLst>
          </p:cNvPr>
          <p:cNvSpPr txBox="1"/>
          <p:nvPr/>
        </p:nvSpPr>
        <p:spPr>
          <a:xfrm>
            <a:off x="5928525" y="2018239"/>
            <a:ext cx="33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Les élèves mettent en pratique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442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FC3D2873-2194-4FB0-BFBA-7E7EEB9848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boisson, jus, habits&#10;&#10;Description générée automatiquement">
            <a:extLst>
              <a:ext uri="{FF2B5EF4-FFF2-40B4-BE49-F238E27FC236}">
                <a16:creationId xmlns:a16="http://schemas.microsoft.com/office/drawing/2014/main" xmlns="" id="{144AD318-FF84-8732-1D0E-2360A074C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Espace réservé du contenu 4" descr="Une image contenant plein air, herbe, sol, terre&#10;&#10;Description générée automatiquement">
            <a:extLst>
              <a:ext uri="{FF2B5EF4-FFF2-40B4-BE49-F238E27FC236}">
                <a16:creationId xmlns:a16="http://schemas.microsoft.com/office/drawing/2014/main" xmlns="" id="{AEBCDCD7-4063-DDBB-97BE-15F320CE0D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9" name="Image 8" descr="Une image contenant intérieur, personne, habits, meubles&#10;&#10;Description générée automatiquement">
            <a:extLst>
              <a:ext uri="{FF2B5EF4-FFF2-40B4-BE49-F238E27FC236}">
                <a16:creationId xmlns:a16="http://schemas.microsoft.com/office/drawing/2014/main" xmlns="" id="{B6C2591A-1669-618A-0B24-6F9A02FF31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168353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37" name="Freeform: Shape 31">
            <a:extLst>
              <a:ext uri="{FF2B5EF4-FFF2-40B4-BE49-F238E27FC236}">
                <a16:creationId xmlns:a16="http://schemas.microsoft.com/office/drawing/2014/main" xmlns="" id="{B228652A-FD81-4A3C-B164-2012BF4EE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27943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xmlns="" id="{FE8F25D8-4980-4C67-9E0C-7BE94C9CBF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917310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E1E3B3F1-DFA4-E90D-3F32-546A88CCF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27048"/>
            <a:ext cx="5020056" cy="27706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travail est terminé…Place à une pause rafraîchissante !</a:t>
            </a:r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xmlns="" id="{CA5FC096-B66D-49B5-77E0-12AEDC672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4690872"/>
            <a:ext cx="4919472" cy="13350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Avec du jus de curcuma et du jus de bilimbi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A214C69-1234-4E5D-91CD-BEA0020425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F86E49C8-40C0-4E80-BAC0-9A66298F1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81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370</Words>
  <Application>Microsoft Office PowerPoint</Application>
  <PresentationFormat>Personnalisé</PresentationFormat>
  <Paragraphs>39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Récap de l’atelier « Jardin Créole » Projet NEFLE 2023-2024</vt:lpstr>
      <vt:lpstr>1. L’initiation à l’atelier</vt:lpstr>
      <vt:lpstr>Les débuts</vt:lpstr>
      <vt:lpstr>Place aux devinettes</vt:lpstr>
      <vt:lpstr>La technique de la lasagne en petit format</vt:lpstr>
      <vt:lpstr>2. La réception des jardinières</vt:lpstr>
      <vt:lpstr>Réception du terreau pour les jardinières</vt:lpstr>
      <vt:lpstr>La technique en lasagne en grand format</vt:lpstr>
      <vt:lpstr>Le travail est terminé…Place à une pause rafraîchissante !</vt:lpstr>
      <vt:lpstr>3. Découvertes de techniques de jardinage : le bouturage et les semis</vt:lpstr>
      <vt:lpstr>Petit cours sur les plantes</vt:lpstr>
      <vt:lpstr>Les semis</vt:lpstr>
      <vt:lpstr>La pousse des graines jusqu’à l’arrivée des semis</vt:lpstr>
      <vt:lpstr>Les bouturages</vt:lpstr>
      <vt:lpstr>Et hop, on plante !</vt:lpstr>
      <vt:lpstr>4. À la découverte des pratiques locales</vt:lpstr>
      <vt:lpstr>Visite de l’association Mélisse</vt:lpstr>
      <vt:lpstr>Nos plantes ont eu très chaud</vt:lpstr>
      <vt:lpstr>Donc, comment protéger les feuilles du soleil ? </vt:lpstr>
      <vt:lpstr>5. Les résultats</vt:lpstr>
      <vt:lpstr>Notre jardin est fleurissant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Récap de l’atelier « Jardin Créole » Projet NEFLE 2023-2024</dc:title>
  <dc:creator>Emanèse Jeanty</dc:creator>
  <cp:lastModifiedBy>Guillaume CHASTELLIERE</cp:lastModifiedBy>
  <cp:revision>8</cp:revision>
  <dcterms:created xsi:type="dcterms:W3CDTF">2024-06-11T14:38:16Z</dcterms:created>
  <dcterms:modified xsi:type="dcterms:W3CDTF">2024-06-22T21:21:48Z</dcterms:modified>
</cp:coreProperties>
</file>