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91" r:id="rId2"/>
    <p:sldId id="284" r:id="rId3"/>
    <p:sldId id="258" r:id="rId4"/>
    <p:sldId id="285" r:id="rId5"/>
    <p:sldId id="259" r:id="rId6"/>
    <p:sldId id="260" r:id="rId7"/>
    <p:sldId id="286" r:id="rId8"/>
    <p:sldId id="287" r:id="rId9"/>
    <p:sldId id="288" r:id="rId10"/>
    <p:sldId id="269" r:id="rId11"/>
    <p:sldId id="270" r:id="rId12"/>
    <p:sldId id="289" r:id="rId13"/>
    <p:sldId id="290" r:id="rId14"/>
    <p:sldId id="280" r:id="rId15"/>
    <p:sldId id="281" r:id="rId16"/>
    <p:sldId id="266" r:id="rId17"/>
    <p:sldId id="267" r:id="rId18"/>
    <p:sldId id="278" r:id="rId19"/>
    <p:sldId id="292" r:id="rId20"/>
    <p:sldId id="293" r:id="rId21"/>
    <p:sldId id="294" r:id="rId22"/>
    <p:sldId id="295" r:id="rId23"/>
    <p:sldId id="296" r:id="rId24"/>
    <p:sldId id="297" r:id="rId25"/>
    <p:sldId id="300" r:id="rId26"/>
    <p:sldId id="302" r:id="rId27"/>
    <p:sldId id="265" r:id="rId28"/>
    <p:sldId id="298" r:id="rId29"/>
    <p:sldId id="282" r:id="rId30"/>
  </p:sldIdLst>
  <p:sldSz cx="9144000" cy="6858000" type="screen4x3"/>
  <p:notesSz cx="6858000" cy="9144000"/>
  <p:defaultTextStyle>
    <a:defPPr rtl="0"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577" autoAdjust="0"/>
  </p:normalViewPr>
  <p:slideViewPr>
    <p:cSldViewPr>
      <p:cViewPr>
        <p:scale>
          <a:sx n="100" d="100"/>
          <a:sy n="100" d="100"/>
        </p:scale>
        <p:origin x="-516" y="10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rtlCol="0" anchor="b"/>
          <a:lstStyle>
            <a:lvl1pPr>
              <a:defRPr sz="54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rtlCol="0"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0C1A94-C7C4-43FA-8D6D-651F6F6758F8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1C96A3-2D34-49A1-8C47-114B70DB4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161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rtlCol="0" anchor="b">
            <a:normAutofit/>
          </a:bodyPr>
          <a:lstStyle>
            <a:lvl1pPr algn="l">
              <a:defRPr sz="18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66217" y="5367325"/>
            <a:ext cx="6619242" cy="493712"/>
          </a:xfrm>
        </p:spPr>
        <p:txBody>
          <a:bodyPr rtlCol="0"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0C1A94-C7C4-43FA-8D6D-651F6F6758F8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1C96A3-2D34-49A1-8C47-114B70DB4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033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 rtlCol="0"/>
          <a:lstStyle>
            <a:lvl1pPr>
              <a:defRPr sz="36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66216" y="3657600"/>
            <a:ext cx="6619244" cy="23622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0C1A94-C7C4-43FA-8D6D-651F6F6758F8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1C96A3-2D34-49A1-8C47-114B70DB4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8329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 rtlCol="0"/>
          <a:lstStyle>
            <a:lvl1pPr>
              <a:defRPr sz="360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13" hasCustomPrompt="1"/>
          </p:nvPr>
        </p:nvSpPr>
        <p:spPr>
          <a:xfrm>
            <a:off x="1447800" y="3771174"/>
            <a:ext cx="5459737" cy="342174"/>
          </a:xfrm>
        </p:spPr>
        <p:txBody>
          <a:bodyPr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0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66216" y="4350657"/>
            <a:ext cx="6619244" cy="16764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0C1A94-C7C4-43FA-8D6D-651F6F6758F8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1C96A3-2D34-49A1-8C47-114B70DB44CC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Zone de texte 8"/>
          <p:cNvSpPr txBox="1"/>
          <p:nvPr/>
        </p:nvSpPr>
        <p:spPr>
          <a:xfrm>
            <a:off x="673721" y="971254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fr-FR" sz="9150" noProof="0"/>
              <a:t>“</a:t>
            </a:r>
          </a:p>
        </p:txBody>
      </p:sp>
      <p:sp>
        <p:nvSpPr>
          <p:cNvPr id="13" name="Zone de texte 12"/>
          <p:cNvSpPr txBox="1"/>
          <p:nvPr/>
        </p:nvSpPr>
        <p:spPr>
          <a:xfrm>
            <a:off x="6997868" y="2613788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 rtl="0"/>
            <a:r>
              <a:rPr lang="fr-FR" sz="9150" noProof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189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professionn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rtlCol="0" anchor="b"/>
          <a:lstStyle>
            <a:lvl1pPr algn="l">
              <a:defRPr sz="3000" b="0" cap="none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66216" y="4777381"/>
            <a:ext cx="6619244" cy="860400"/>
          </a:xfrm>
        </p:spPr>
        <p:txBody>
          <a:bodyPr rtlCol="0"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0C1A94-C7C4-43FA-8D6D-651F6F6758F8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1C96A3-2D34-49A1-8C47-114B70DB4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6478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15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74710" y="1981200"/>
            <a:ext cx="221015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6" name="Espace réservé du texte 3"/>
          <p:cNvSpPr>
            <a:spLocks noGrp="1"/>
          </p:cNvSpPr>
          <p:nvPr>
            <p:ph type="body" sz="half" idx="15" hasCustomPrompt="1"/>
          </p:nvPr>
        </p:nvSpPr>
        <p:spPr>
          <a:xfrm>
            <a:off x="489347" y="2667000"/>
            <a:ext cx="2195513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2912745" y="1981200"/>
            <a:ext cx="220218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9" name="Espace réservé du texte 3"/>
          <p:cNvSpPr>
            <a:spLocks noGrp="1"/>
          </p:cNvSpPr>
          <p:nvPr>
            <p:ph type="body" sz="half" idx="16" hasCustomPrompt="1"/>
          </p:nvPr>
        </p:nvSpPr>
        <p:spPr>
          <a:xfrm>
            <a:off x="2904829" y="2667000"/>
            <a:ext cx="2210096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5343525" y="1981200"/>
            <a:ext cx="219908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0" name="Espace réservé du texte 3"/>
          <p:cNvSpPr>
            <a:spLocks noGrp="1"/>
          </p:cNvSpPr>
          <p:nvPr>
            <p:ph type="body" sz="half" idx="17" hasCustomPrompt="1"/>
          </p:nvPr>
        </p:nvSpPr>
        <p:spPr>
          <a:xfrm>
            <a:off x="5343525" y="2667000"/>
            <a:ext cx="2199085" cy="3589338"/>
          </a:xfrm>
        </p:spPr>
        <p:txBody>
          <a:bodyPr rtlCol="0"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cxnSp>
        <p:nvCxnSpPr>
          <p:cNvPr id="17" name="Connecteur droit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0C1A94-C7C4-43FA-8D6D-651F6F6758F8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1C96A3-2D34-49A1-8C47-114B70DB4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1914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 3 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15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89347" y="4250949"/>
            <a:ext cx="2205038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29" name="Espace réservé d’image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2" name="Espace réservé du texte 3"/>
          <p:cNvSpPr>
            <a:spLocks noGrp="1"/>
          </p:cNvSpPr>
          <p:nvPr>
            <p:ph type="body" sz="half" idx="18" hasCustomPrompt="1"/>
          </p:nvPr>
        </p:nvSpPr>
        <p:spPr>
          <a:xfrm>
            <a:off x="489347" y="4827212"/>
            <a:ext cx="2205038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2917032" y="4250949"/>
            <a:ext cx="219789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0" name="Espace réservé d’image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3" name="Espace réservé du texte 3"/>
          <p:cNvSpPr>
            <a:spLocks noGrp="1"/>
          </p:cNvSpPr>
          <p:nvPr>
            <p:ph type="body" sz="half" idx="19" hasCustomPrompt="1"/>
          </p:nvPr>
        </p:nvSpPr>
        <p:spPr>
          <a:xfrm>
            <a:off x="2916016" y="4827211"/>
            <a:ext cx="2200805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14" name="Espace réservé du texte 4"/>
          <p:cNvSpPr>
            <a:spLocks noGrp="1"/>
          </p:cNvSpPr>
          <p:nvPr>
            <p:ph type="body" sz="quarter" idx="13" hasCustomPrompt="1"/>
          </p:nvPr>
        </p:nvSpPr>
        <p:spPr>
          <a:xfrm>
            <a:off x="5343525" y="4250949"/>
            <a:ext cx="2199085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31" name="Espace réservé d’image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24" name="Espace réservé du texte 3"/>
          <p:cNvSpPr>
            <a:spLocks noGrp="1"/>
          </p:cNvSpPr>
          <p:nvPr>
            <p:ph type="body" sz="half" idx="20" hasCustomPrompt="1"/>
          </p:nvPr>
        </p:nvSpPr>
        <p:spPr>
          <a:xfrm>
            <a:off x="5343432" y="4827209"/>
            <a:ext cx="2201998" cy="659189"/>
          </a:xfrm>
        </p:spPr>
        <p:txBody>
          <a:bodyPr rtlCol="0"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cxnSp>
        <p:nvCxnSpPr>
          <p:cNvPr id="17" name="Connecteur droit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0C1A94-C7C4-43FA-8D6D-651F6F6758F8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1C96A3-2D34-49A1-8C47-114B70DB4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408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 anchor="t" anchorCtr="0"/>
          <a:lstStyle>
            <a:lvl1pPr>
              <a:buNone/>
              <a:defRPr/>
            </a:lvl1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fr-FR" noProof="0" dirty="0"/>
              <a:t>Modifiez les styles du texte </a:t>
            </a:r>
            <a:r>
              <a:rPr lang="fr-FR" noProof="0"/>
              <a:t>du masque</a:t>
            </a:r>
            <a:endParaRPr lang="fr-FR"/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0C1A94-C7C4-43FA-8D6D-651F6F6758F8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1C96A3-2D34-49A1-8C47-114B70DB4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17876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rtlCol="0" anchor="b" anchorCtr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 hasCustomPrompt="1"/>
          </p:nvPr>
        </p:nvSpPr>
        <p:spPr>
          <a:xfrm>
            <a:off x="489348" y="887414"/>
            <a:ext cx="5567362" cy="5368924"/>
          </a:xfrm>
        </p:spPr>
        <p:txBody>
          <a:bodyPr vert="eaVert" rtlCol="0"/>
          <a:lstStyle>
            <a:lvl1pPr>
              <a:buNone/>
              <a:defRPr/>
            </a:lvl1pPr>
          </a:lstStyle>
          <a:p>
            <a:pPr marL="257175" marR="0" lvl="0" indent="-257175" algn="l" defTabSz="3429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tabLst/>
              <a:defRPr/>
            </a:pPr>
            <a:r>
              <a:rPr lang="fr-FR" noProof="0" dirty="0"/>
              <a:t>Modifiez les styles du texte </a:t>
            </a:r>
            <a:r>
              <a:rPr lang="fr-FR" noProof="0"/>
              <a:t>du masque</a:t>
            </a:r>
            <a:endParaRPr lang="fr-FR"/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0C1A94-C7C4-43FA-8D6D-651F6F6758F8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1C96A3-2D34-49A1-8C47-114B70DB4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5501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0C1A94-C7C4-43FA-8D6D-651F6F6758F8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1C96A3-2D34-49A1-8C47-114B70DB4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3673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rtlCol="0" anchor="b"/>
          <a:lstStyle>
            <a:lvl1pPr algn="l">
              <a:defRPr sz="3000" b="0" cap="none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66216" y="4777381"/>
            <a:ext cx="6619244" cy="860400"/>
          </a:xfrm>
        </p:spPr>
        <p:txBody>
          <a:bodyPr rtlCol="0"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0C1A94-C7C4-43FA-8D6D-651F6F6758F8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1C96A3-2D34-49A1-8C47-114B70DB4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941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 hasCustomPrompt="1"/>
          </p:nvPr>
        </p:nvSpPr>
        <p:spPr>
          <a:xfrm>
            <a:off x="827485" y="2060576"/>
            <a:ext cx="3297254" cy="4195763"/>
          </a:xfrm>
        </p:spPr>
        <p:txBody>
          <a:bodyPr rtlCol="0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4240870" y="2056093"/>
            <a:ext cx="3297256" cy="4200245"/>
          </a:xfrm>
        </p:spPr>
        <p:txBody>
          <a:bodyPr rtlCol="0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0C1A94-C7C4-43FA-8D6D-651F6F6758F8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1C96A3-2D34-49A1-8C47-114B70DB4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4324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827485" y="1905000"/>
            <a:ext cx="32972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 hasCustomPrompt="1"/>
          </p:nvPr>
        </p:nvSpPr>
        <p:spPr>
          <a:xfrm>
            <a:off x="827485" y="2514600"/>
            <a:ext cx="3297254" cy="3741738"/>
          </a:xfrm>
        </p:spPr>
        <p:txBody>
          <a:bodyPr rtlCol="0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240872" y="1905000"/>
            <a:ext cx="3297254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 hasCustomPrompt="1"/>
          </p:nvPr>
        </p:nvSpPr>
        <p:spPr>
          <a:xfrm>
            <a:off x="4240872" y="2514600"/>
            <a:ext cx="3297254" cy="3741738"/>
          </a:xfrm>
        </p:spPr>
        <p:txBody>
          <a:bodyPr rtlCol="0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0C1A94-C7C4-43FA-8D6D-651F6F6758F8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1C96A3-2D34-49A1-8C47-114B70DB4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4316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7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0C1A94-C7C4-43FA-8D6D-651F6F6758F8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6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1C96A3-2D34-49A1-8C47-114B70DB4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500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0C1A94-C7C4-43FA-8D6D-651F6F6758F8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1C96A3-2D34-49A1-8C47-114B70DB4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9614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2550798" cy="1447800"/>
          </a:xfrm>
        </p:spPr>
        <p:txBody>
          <a:bodyPr rtlCol="0" anchor="b"/>
          <a:lstStyle>
            <a:lvl1pPr algn="l">
              <a:defRPr sz="18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588462" y="1447800"/>
            <a:ext cx="3896998" cy="4572000"/>
          </a:xfrm>
        </p:spPr>
        <p:txBody>
          <a:bodyPr rtlCol="0"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66216" y="3129281"/>
            <a:ext cx="2550797" cy="2895599"/>
          </a:xfrm>
        </p:spPr>
        <p:txBody>
          <a:bodyPr rtlCol="0"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7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0C1A94-C7C4-43FA-8D6D-651F6F6758F8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6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1C96A3-2D34-49A1-8C47-114B70DB4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813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rtlCol="0" anchor="b">
            <a:normAutofit/>
          </a:bodyPr>
          <a:lstStyle>
            <a:lvl1pPr algn="l">
              <a:defRPr sz="2700" b="0"/>
            </a:lvl1pPr>
          </a:lstStyle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’image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rtl="0"/>
            <a:r>
              <a:rPr lang="fr-FR" noProof="0"/>
              <a:t>Cliquez sur l’icône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866216" y="3657600"/>
            <a:ext cx="3813734" cy="1371600"/>
          </a:xfrm>
        </p:spPr>
        <p:txBody>
          <a:bodyPr rtlCol="0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C0C1A94-C7C4-43FA-8D6D-651F6F6758F8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D1C96A3-2D34-49A1-8C47-114B70DB4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4395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e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6456759" y="6096000"/>
            <a:ext cx="745301" cy="762000"/>
          </a:xfrm>
          <a:prstGeom prst="rect">
            <a:avLst/>
          </a:prstGeom>
        </p:spPr>
      </p:pic>
      <p:sp>
        <p:nvSpPr>
          <p:cNvPr id="14" name="Rectangle 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rtl="0"/>
            <a:r>
              <a:rPr lang="fr-FR" noProof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C0C1A94-C7C4-43FA-8D6D-651F6F6758F8}" type="datetimeFigureOut">
              <a:rPr lang="fr-FR" smtClean="0"/>
              <a:t>18/05/2022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1C96A3-2D34-49A1-8C47-114B70DB44C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27846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onisep.fr/Choisir-mes-etudes/Au-lycee-au-CFA/Au-lycee-general-et-technologique/La-voie-technologique-en-premiere-et-terminale/Le-bac-STMG-sciences-et-technologies-du-management-et-de-la-gestion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nisep.fr/Choisir-mes-etudes/Apres-le-bac/Principaux-domaines-d-etudes/Les-ecoles-du-social" TargetMode="External"/><Relationship Id="rId3" Type="http://schemas.openxmlformats.org/officeDocument/2006/relationships/hyperlink" Target="https://www.onisep.fr/Choisir-mes-etudes/Apres-le-bac/Organisation-des-etudes-superieures/Les-BUT-bachelors-universitaires-de-technologie" TargetMode="External"/><Relationship Id="rId7" Type="http://schemas.openxmlformats.org/officeDocument/2006/relationships/hyperlink" Target="https://www.onisep.fr/Choisir-mes-etudes/Apres-le-bac/Principaux-domaines-d-etudes/Les-ecoles-du-paramedical" TargetMode="External"/><Relationship Id="rId2" Type="http://schemas.openxmlformats.org/officeDocument/2006/relationships/hyperlink" Target="https://www.onisep.fr/Choisir-mes-etudes/Apres-le-bac/Organisation-des-etudes-superieures/Les-BT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onisep.fr/Choisir-mes-etudes/Apres-le-bac/Principaux-domaines-d-etudes/Les-ecoles-de-commerce" TargetMode="External"/><Relationship Id="rId5" Type="http://schemas.openxmlformats.org/officeDocument/2006/relationships/hyperlink" Target="https://www.onisep.fr/Choisir-mes-etudes/Apres-le-bac/Organisation-des-etudes-superieures/Les-classes-preparatoires-aux-grandes-ecoles-CPGE/Les-prepas-economiques-et-commerciales" TargetMode="External"/><Relationship Id="rId4" Type="http://schemas.openxmlformats.org/officeDocument/2006/relationships/hyperlink" Target="https://www.onisep.fr/Choisir-mes-etudes/Apres-le-bac/Organisation-des-etudes-superieures/L-organisation-des-licence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772816"/>
            <a:ext cx="4427444" cy="2952828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755576" y="533401"/>
            <a:ext cx="2550797" cy="2895599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6600" dirty="0"/>
              <a:t>La filière STMG </a:t>
            </a:r>
          </a:p>
          <a:p>
            <a:endParaRPr lang="fr-FR" dirty="0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xmlns="" id="{04CBD666-62FA-4DE5-8029-E1940A3C7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5157192"/>
            <a:ext cx="5586109" cy="638944"/>
          </a:xfrm>
        </p:spPr>
        <p:txBody>
          <a:bodyPr/>
          <a:lstStyle/>
          <a:p>
            <a:pPr algn="ctr"/>
            <a:r>
              <a:rPr lang="fr-FR" sz="3200" dirty="0"/>
              <a:t>Merci de nous accueillir </a:t>
            </a:r>
          </a:p>
        </p:txBody>
      </p:sp>
    </p:spTree>
    <p:extLst>
      <p:ext uri="{BB962C8B-B14F-4D97-AF65-F5344CB8AC3E}">
        <p14:creationId xmlns:p14="http://schemas.microsoft.com/office/powerpoint/2010/main" val="67370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43158" y="1473622"/>
            <a:ext cx="4680520" cy="1174452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ctr"/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/>
              <a:t>GF</a:t>
            </a:r>
            <a:br>
              <a:rPr lang="fr-FR" sz="3600" dirty="0"/>
            </a:br>
            <a:r>
              <a:rPr lang="fr-FR" sz="3600" dirty="0"/>
              <a:t>Gestion et Finance</a:t>
            </a: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158" y="3140968"/>
            <a:ext cx="4680520" cy="2810664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57673"/>
              </p:ext>
            </p:extLst>
          </p:nvPr>
        </p:nvGraphicFramePr>
        <p:xfrm>
          <a:off x="395536" y="476672"/>
          <a:ext cx="3168352" cy="59766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7666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Principes comptables de base 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Il étudie l’analyse de la situation financière de l’entreprise  (PME-PMI).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L’entreprise est-elle performante ? Dégage-t-elle des bénéfices ? A-t-elle de la trésorerie 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Quels sont les coûts de production ?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Quel est le budget nécessaire pour le projet de l’entreprise ?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Comment appliquer les règles comptables ?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Accompagner la prise de décision, etc. ?</a:t>
                      </a:r>
                      <a:endParaRPr lang="fr-FR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956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23928" y="1484784"/>
            <a:ext cx="4680520" cy="1152128"/>
          </a:xfrm>
          <a:solidFill>
            <a:srgbClr val="FFC000"/>
          </a:solidFill>
        </p:spPr>
        <p:txBody>
          <a:bodyPr anchor="ctr" anchorCtr="0">
            <a:noAutofit/>
          </a:bodyPr>
          <a:lstStyle/>
          <a:p>
            <a:pPr algn="ctr"/>
            <a:r>
              <a:rPr lang="fr-FR" sz="3600" dirty="0"/>
              <a:t>Mercatique</a:t>
            </a: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419" y="3412651"/>
            <a:ext cx="4680520" cy="2621091"/>
          </a:xfrm>
          <a:prstGeom prst="rect">
            <a:avLst/>
          </a:prstGeom>
        </p:spPr>
      </p:pic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584987"/>
              </p:ext>
            </p:extLst>
          </p:nvPr>
        </p:nvGraphicFramePr>
        <p:xfrm>
          <a:off x="395536" y="476672"/>
          <a:ext cx="3168352" cy="5940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406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Trois thèmes 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L’offre : Quel produit proposer aux consommateurs 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La distribution : Comment faire parvenir le produit aux consommateurs ?  (étude des stratégies de distribution, des divers types de réseaux de distribution...) 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2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- La communication : comment faire connaitre le produit ? (publicité, politique de fidélisation... ) 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207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23928" y="1484784"/>
            <a:ext cx="4680520" cy="1152128"/>
          </a:xfrm>
          <a:solidFill>
            <a:srgbClr val="FFC000"/>
          </a:solidFill>
        </p:spPr>
        <p:txBody>
          <a:bodyPr anchor="ctr" anchorCtr="0">
            <a:noAutofit/>
          </a:bodyPr>
          <a:lstStyle/>
          <a:p>
            <a:pPr algn="ctr"/>
            <a:r>
              <a:rPr lang="fr-FR" sz="3600" dirty="0"/>
              <a:t>SIG </a:t>
            </a:r>
            <a:r>
              <a:rPr lang="fr-FR" sz="2400" dirty="0"/>
              <a:t>Systèmes d’Information </a:t>
            </a:r>
            <a:br>
              <a:rPr lang="fr-FR" sz="2400" dirty="0"/>
            </a:br>
            <a:r>
              <a:rPr lang="fr-FR" sz="2400" dirty="0"/>
              <a:t>et de Gestion</a:t>
            </a:r>
          </a:p>
        </p:txBody>
      </p:sp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xmlns="" id="{433C4A09-054C-90CF-B54D-F2704D72F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219" y="3284984"/>
            <a:ext cx="4687098" cy="3129062"/>
          </a:xfrm>
          <a:prstGeom prst="rect">
            <a:avLst/>
          </a:prstGeom>
        </p:spPr>
      </p:pic>
      <p:graphicFrame>
        <p:nvGraphicFramePr>
          <p:cNvPr id="9" name="Tableau 8">
            <a:extLst>
              <a:ext uri="{FF2B5EF4-FFF2-40B4-BE49-F238E27FC236}">
                <a16:creationId xmlns:a16="http://schemas.microsoft.com/office/drawing/2014/main" xmlns="" id="{C27B5C14-ACF7-0387-56DA-0E9533EB86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441233"/>
              </p:ext>
            </p:extLst>
          </p:nvPr>
        </p:nvGraphicFramePr>
        <p:xfrm>
          <a:off x="395536" y="479715"/>
          <a:ext cx="3168352" cy="5940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406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Gestion des systèmes d’information autour des axes suivants 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Réseaux : communication entre machines, entre logiciels, la sécurité du réseau, etc.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Logiciels 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Site internet, programmation, utilisation de données, etc.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Web et technologies 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Internet, popularité, réseaux sociaux, moteurs de recherche, etc.</a:t>
                      </a: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223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23928" y="1484784"/>
            <a:ext cx="4680520" cy="1152128"/>
          </a:xfrm>
          <a:solidFill>
            <a:srgbClr val="FFC000"/>
          </a:solidFill>
        </p:spPr>
        <p:txBody>
          <a:bodyPr anchor="ctr" anchorCtr="0">
            <a:noAutofit/>
          </a:bodyPr>
          <a:lstStyle/>
          <a:p>
            <a:pPr algn="ctr"/>
            <a:r>
              <a:rPr lang="fr-FR" sz="3600" dirty="0"/>
              <a:t>RHC</a:t>
            </a:r>
            <a:r>
              <a:rPr lang="fr-FR" sz="2400" dirty="0"/>
              <a:t> Ressources Humaines  et Communication</a:t>
            </a:r>
          </a:p>
        </p:txBody>
      </p:sp>
      <p:pic>
        <p:nvPicPr>
          <p:cNvPr id="5" name="Espace réservé du contenu 7">
            <a:extLst>
              <a:ext uri="{FF2B5EF4-FFF2-40B4-BE49-F238E27FC236}">
                <a16:creationId xmlns:a16="http://schemas.microsoft.com/office/drawing/2014/main" xmlns="" id="{4BAD8384-506C-6305-72C3-7D2E150DA3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257" y="3429000"/>
            <a:ext cx="4647191" cy="2987480"/>
          </a:xfrm>
          <a:prstGeom prst="rect">
            <a:avLst/>
          </a:prstGeom>
        </p:spPr>
      </p:pic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xmlns="" id="{258C1C55-5FD8-B0BB-FD90-A7C9EB9CC4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29466"/>
              </p:ext>
            </p:extLst>
          </p:nvPr>
        </p:nvGraphicFramePr>
        <p:xfrm>
          <a:off x="395536" y="460617"/>
          <a:ext cx="3168352" cy="59367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93676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Gérer les ressources humaines autour des axes suivants :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</a:t>
                      </a:r>
                      <a:r>
                        <a:rPr lang="fr-FR" sz="1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q</a:t>
                      </a: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uelles compétences l’organisation a-t-elle</a:t>
                      </a:r>
                      <a:r>
                        <a:rPr lang="fr-FR" sz="1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besoin</a:t>
                      </a: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Comment développer les compétences des travailleurs ?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fr-FR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Comment favoriser la  motivation et la satisfaction des travailleurs</a:t>
                      </a:r>
                      <a:r>
                        <a:rPr lang="fr-FR" sz="1800" baseline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fr-FR" sz="18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? Qualité de vie au travail et rémunération, la recherche de cohésion, d’amélioration des relations de travail et du climat social.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453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3528" y="1354882"/>
            <a:ext cx="8496944" cy="1385939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fr-FR" sz="3200" dirty="0"/>
              <a:t>Il faudra choisir un de ces quatre enseignements spécifiques :</a:t>
            </a:r>
            <a:br>
              <a:rPr lang="fr-FR" sz="3200" dirty="0"/>
            </a:br>
            <a:r>
              <a:rPr lang="fr-FR" sz="3200" dirty="0"/>
              <a:t>GF ou Mercatique ou SIG ou RHC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23528" y="2924944"/>
            <a:ext cx="8568952" cy="3528392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fr-FR" sz="5900" dirty="0">
                <a:solidFill>
                  <a:schemeClr val="tx1"/>
                </a:solidFill>
              </a:rPr>
              <a:t> </a:t>
            </a:r>
            <a:r>
              <a:rPr lang="fr-FR" sz="9600" b="1" dirty="0">
                <a:solidFill>
                  <a:srgbClr val="FF0000"/>
                </a:solidFill>
              </a:rPr>
              <a:t>Une grande place sera faite à l’informatique</a:t>
            </a:r>
            <a:r>
              <a:rPr lang="fr-FR" sz="9600" dirty="0">
                <a:solidFill>
                  <a:schemeClr val="tx1"/>
                </a:solidFill>
              </a:rPr>
              <a:t> :</a:t>
            </a:r>
          </a:p>
          <a:p>
            <a:pPr algn="ctr"/>
            <a:endParaRPr lang="fr-FR" sz="9600" dirty="0">
              <a:solidFill>
                <a:schemeClr val="tx1"/>
              </a:solidFill>
            </a:endParaRPr>
          </a:p>
          <a:p>
            <a:r>
              <a:rPr lang="fr-FR" sz="4500" dirty="0">
                <a:solidFill>
                  <a:schemeClr val="tx1"/>
                </a:solidFill>
              </a:rPr>
              <a:t> </a:t>
            </a:r>
          </a:p>
          <a:p>
            <a:endParaRPr lang="fr-FR" sz="4500" dirty="0">
              <a:solidFill>
                <a:schemeClr val="tx1"/>
              </a:solidFill>
            </a:endParaRPr>
          </a:p>
          <a:p>
            <a:r>
              <a:rPr lang="fr-FR" sz="4500" dirty="0">
                <a:solidFill>
                  <a:schemeClr val="tx1"/>
                </a:solidFill>
              </a:rPr>
              <a:t> </a:t>
            </a:r>
          </a:p>
          <a:p>
            <a:endParaRPr lang="fr-FR" sz="4500" dirty="0">
              <a:solidFill>
                <a:schemeClr val="tx1"/>
              </a:solidFill>
            </a:endParaRPr>
          </a:p>
          <a:p>
            <a:r>
              <a:rPr lang="fr-FR" sz="4500" dirty="0">
                <a:solidFill>
                  <a:schemeClr val="tx1"/>
                </a:solidFill>
              </a:rPr>
              <a:t>					</a:t>
            </a:r>
          </a:p>
          <a:p>
            <a:endParaRPr lang="fr-FR" sz="4500" dirty="0">
              <a:solidFill>
                <a:schemeClr val="tx1"/>
              </a:solidFill>
            </a:endParaRPr>
          </a:p>
          <a:p>
            <a:endParaRPr lang="fr-FR" sz="4500" dirty="0">
              <a:solidFill>
                <a:schemeClr val="tx1"/>
              </a:solidFill>
            </a:endParaRPr>
          </a:p>
          <a:p>
            <a:pPr algn="ctr"/>
            <a:r>
              <a:rPr lang="fr-FR" sz="11200" dirty="0">
                <a:solidFill>
                  <a:schemeClr val="tx1"/>
                </a:solidFill>
              </a:rPr>
              <a:t>Le projet est un travail de groupe qui consiste à résoudre un problème de gestion posé à une organisation. 	</a:t>
            </a:r>
            <a:r>
              <a:rPr lang="fr-FR" sz="4500" dirty="0">
                <a:solidFill>
                  <a:schemeClr val="tx1"/>
                </a:solidFill>
              </a:rPr>
              <a:t>	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57"/>
          <a:stretch/>
        </p:blipFill>
        <p:spPr>
          <a:xfrm>
            <a:off x="929586" y="3535956"/>
            <a:ext cx="1617388" cy="131272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026" y="3588122"/>
            <a:ext cx="1617388" cy="12083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87824" y="3268129"/>
            <a:ext cx="31683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fr-FR" sz="54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Le Projet </a:t>
            </a:r>
          </a:p>
        </p:txBody>
      </p:sp>
    </p:spTree>
    <p:extLst>
      <p:ext uri="{BB962C8B-B14F-4D97-AF65-F5344CB8AC3E}">
        <p14:creationId xmlns:p14="http://schemas.microsoft.com/office/powerpoint/2010/main" val="329331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520" y="7058"/>
            <a:ext cx="7416823" cy="1909774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sz="3100" dirty="0"/>
              <a:t>Les enseignements de spécialité en Terminale seront évalués :</a:t>
            </a:r>
            <a:br>
              <a:rPr lang="fr-FR" sz="3100" dirty="0"/>
            </a:br>
            <a:r>
              <a:rPr lang="fr-FR" sz="3100" dirty="0"/>
              <a:t>- à l’écrit (coefficient 16)</a:t>
            </a:r>
            <a:br>
              <a:rPr lang="fr-FR" sz="3100" dirty="0"/>
            </a:br>
            <a:r>
              <a:rPr lang="fr-FR" sz="3100" dirty="0"/>
              <a:t>- au Grand Oral (coefficient 14)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91612" y="2564904"/>
            <a:ext cx="2448272" cy="2016224"/>
          </a:xfrm>
          <a:noFill/>
        </p:spPr>
        <p:txBody>
          <a:bodyPr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Préparation </a:t>
            </a:r>
          </a:p>
          <a:p>
            <a:pPr algn="ctr"/>
            <a:r>
              <a:rPr lang="fr-FR" dirty="0">
                <a:solidFill>
                  <a:schemeClr val="tx1"/>
                </a:solidFill>
              </a:rPr>
              <a:t>au Grand Oral  </a:t>
            </a:r>
          </a:p>
          <a:p>
            <a:pPr algn="ctr"/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" t="7512"/>
          <a:stretch/>
        </p:blipFill>
        <p:spPr>
          <a:xfrm>
            <a:off x="4689852" y="2060848"/>
            <a:ext cx="3783733" cy="4623724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220582"/>
            <a:ext cx="3840425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0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5976663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/>
            </a:r>
            <a:br>
              <a:rPr lang="fr-FR" dirty="0"/>
            </a:br>
            <a:r>
              <a:rPr lang="fr-FR" dirty="0"/>
              <a:t>Bonne visite en salle informatique avec les élèves de STMG !</a:t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>On se retrouve tout à l’heure. </a:t>
            </a:r>
          </a:p>
        </p:txBody>
      </p:sp>
    </p:spTree>
    <p:extLst>
      <p:ext uri="{BB962C8B-B14F-4D97-AF65-F5344CB8AC3E}">
        <p14:creationId xmlns:p14="http://schemas.microsoft.com/office/powerpoint/2010/main" val="151555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4397" y="4644506"/>
            <a:ext cx="7938828" cy="1080120"/>
          </a:xfrm>
        </p:spPr>
        <p:txBody>
          <a:bodyPr>
            <a:normAutofit/>
          </a:bodyPr>
          <a:lstStyle/>
          <a:p>
            <a:pPr algn="ctr"/>
            <a:r>
              <a:rPr lang="fr-FR" sz="1400" dirty="0"/>
              <a:t>Visionnage de la vidéo ONISEP: </a:t>
            </a:r>
            <a:r>
              <a:rPr lang="fr-FR" sz="1400" dirty="0">
                <a:hlinkClick r:id="rId2"/>
              </a:rPr>
              <a:t>https://www.onisep.fr/Choisir-mes-etudes/Au-lycee-au-CFA/Au-lycee-general-et-technologique/La-voie-technologique-en-premiere-et-terminale/Le-bac-STMG-sciences-et-technologies-du-management-et-de-la-gestion</a:t>
            </a:r>
            <a:endParaRPr lang="fr-FR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7" y="1673434"/>
            <a:ext cx="7469088" cy="257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57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572000" y="548680"/>
            <a:ext cx="4316016" cy="1686049"/>
          </a:xfrm>
        </p:spPr>
        <p:txBody>
          <a:bodyPr>
            <a:normAutofit/>
          </a:bodyPr>
          <a:lstStyle/>
          <a:p>
            <a:r>
              <a:rPr lang="fr-FR" sz="3600" dirty="0"/>
              <a:t>Distribution de la plaquette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72000" y="3284984"/>
            <a:ext cx="4104456" cy="792088"/>
          </a:xfrm>
        </p:spPr>
        <p:txBody>
          <a:bodyPr>
            <a:normAutofit/>
          </a:bodyPr>
          <a:lstStyle/>
          <a:p>
            <a:r>
              <a:rPr lang="fr-FR" sz="3600" dirty="0"/>
              <a:t>Des questions ?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12" y="188640"/>
            <a:ext cx="3034691" cy="650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899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584" y="426592"/>
            <a:ext cx="7111752" cy="1058192"/>
          </a:xfrm>
          <a:solidFill>
            <a:srgbClr val="00B0F0"/>
          </a:solidFill>
        </p:spPr>
        <p:txBody>
          <a:bodyPr anchor="ctr" anchorCtr="0"/>
          <a:lstStyle/>
          <a:p>
            <a:pPr algn="ctr"/>
            <a:r>
              <a:rPr lang="fr-FR" dirty="0"/>
              <a:t>Les poursuites d’étude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363F23E4-757A-F6F4-06C0-102F1B2963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5516" y="1556792"/>
            <a:ext cx="8712968" cy="50405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/>
              <a:t>De nombreux bacheliers STMG se tournent le plus souvent vers un </a:t>
            </a:r>
            <a:r>
              <a:rPr lang="fr-FR" sz="2000" u="sng" dirty="0">
                <a:hlinkClick r:id="rId2"/>
              </a:rPr>
              <a:t>BTS</a:t>
            </a:r>
            <a:r>
              <a:rPr lang="fr-FR" sz="2000" dirty="0"/>
              <a:t> (2 ans). </a:t>
            </a:r>
          </a:p>
          <a:p>
            <a:pPr marL="0" indent="0">
              <a:buNone/>
            </a:pPr>
            <a:endParaRPr lang="fr-FR" sz="1050" dirty="0"/>
          </a:p>
          <a:p>
            <a:pPr marL="0" indent="0">
              <a:buNone/>
            </a:pPr>
            <a:r>
              <a:rPr lang="fr-FR" sz="2000" dirty="0"/>
              <a:t>Ils se tournent aussi vers un </a:t>
            </a:r>
            <a:r>
              <a:rPr lang="fr-FR" sz="2000" u="sng" dirty="0">
                <a:hlinkClick r:id="rId3"/>
              </a:rPr>
              <a:t>BUT</a:t>
            </a:r>
            <a:r>
              <a:rPr lang="fr-FR" sz="2000" dirty="0"/>
              <a:t> (3 ans). 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sz="2000" dirty="0"/>
              <a:t>Un tiers des bacheliers STMG s’inscrit en </a:t>
            </a:r>
            <a:r>
              <a:rPr lang="fr-FR" sz="2000" u="sng" dirty="0">
                <a:hlinkClick r:id="rId4"/>
              </a:rPr>
              <a:t>licence</a:t>
            </a:r>
            <a:r>
              <a:rPr lang="fr-FR" sz="2000" dirty="0"/>
              <a:t> à l’université (3 ans).</a:t>
            </a:r>
          </a:p>
          <a:p>
            <a:pPr marL="0" indent="0">
              <a:buNone/>
            </a:pPr>
            <a:r>
              <a:rPr lang="fr-FR" sz="1600" dirty="0"/>
              <a:t> Ceci nécessite un bon niveau dans les matières générales, de l'autonomie et de bonnes capacités à l'écrit. </a:t>
            </a:r>
          </a:p>
          <a:p>
            <a:pPr marL="0" indent="0">
              <a:buNone/>
            </a:pPr>
            <a:r>
              <a:rPr lang="fr-FR" sz="2000" dirty="0"/>
              <a:t> Ou avec un bon dossier scolaire, ils peuvent entrer en </a:t>
            </a:r>
            <a:r>
              <a:rPr lang="fr-FR" sz="2000" u="sng" dirty="0">
                <a:hlinkClick r:id="rId5"/>
              </a:rPr>
              <a:t>classe préparatoire économique et commerciale</a:t>
            </a:r>
            <a:r>
              <a:rPr lang="fr-FR" sz="2000" dirty="0"/>
              <a:t> (2 ans). 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/>
              <a:t> Il est également possible d’entrer directement dans certaines </a:t>
            </a:r>
            <a:r>
              <a:rPr lang="fr-FR" sz="2000" u="sng" dirty="0">
                <a:hlinkClick r:id="rId6"/>
              </a:rPr>
              <a:t>écoles de commerce</a:t>
            </a:r>
            <a:r>
              <a:rPr lang="fr-FR" sz="2000" dirty="0"/>
              <a:t>, de tourisme ou d’hôtellerie, ou encore de préparer un DE (diplôme d’État) dans une </a:t>
            </a:r>
            <a:r>
              <a:rPr lang="fr-FR" sz="2000" u="sng" dirty="0">
                <a:hlinkClick r:id="rId7"/>
              </a:rPr>
              <a:t>école paramédicale</a:t>
            </a:r>
            <a:r>
              <a:rPr lang="fr-FR" sz="2000" dirty="0"/>
              <a:t> ou </a:t>
            </a:r>
            <a:r>
              <a:rPr lang="fr-FR" sz="2000" u="sng" dirty="0">
                <a:hlinkClick r:id="rId8"/>
              </a:rPr>
              <a:t>sociale</a:t>
            </a:r>
            <a:r>
              <a:rPr lang="fr-FR" sz="2000" dirty="0"/>
              <a:t> (2 à 5 ans d’études) mais c’est plus rare.</a:t>
            </a:r>
          </a:p>
        </p:txBody>
      </p:sp>
    </p:spTree>
    <p:extLst>
      <p:ext uri="{BB962C8B-B14F-4D97-AF65-F5344CB8AC3E}">
        <p14:creationId xmlns:p14="http://schemas.microsoft.com/office/powerpoint/2010/main" val="103219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772816"/>
            <a:ext cx="4427444" cy="2952828"/>
          </a:xfrm>
        </p:spPr>
      </p:pic>
      <p:sp>
        <p:nvSpPr>
          <p:cNvPr id="5" name="Espace réservé du texte 4"/>
          <p:cNvSpPr>
            <a:spLocks noGrp="1"/>
          </p:cNvSpPr>
          <p:nvPr>
            <p:ph type="body" sz="half" idx="2"/>
          </p:nvPr>
        </p:nvSpPr>
        <p:spPr>
          <a:xfrm>
            <a:off x="755576" y="507275"/>
            <a:ext cx="2550797" cy="2895599"/>
          </a:xfrm>
        </p:spPr>
        <p:txBody>
          <a:bodyPr>
            <a:normAutofit lnSpcReduction="10000"/>
          </a:bodyPr>
          <a:lstStyle/>
          <a:p>
            <a:pPr algn="ctr"/>
            <a:r>
              <a:rPr lang="fr-FR" sz="6600" dirty="0"/>
              <a:t>La filière STMG </a:t>
            </a:r>
          </a:p>
          <a:p>
            <a:endParaRPr lang="fr-FR" dirty="0"/>
          </a:p>
        </p:txBody>
      </p:sp>
      <p:sp>
        <p:nvSpPr>
          <p:cNvPr id="7" name="Titre 3">
            <a:extLst>
              <a:ext uri="{FF2B5EF4-FFF2-40B4-BE49-F238E27FC236}">
                <a16:creationId xmlns:a16="http://schemas.microsoft.com/office/drawing/2014/main" xmlns="" id="{F519AC4D-8635-99E9-6700-DDBFCB746E14}"/>
              </a:ext>
            </a:extLst>
          </p:cNvPr>
          <p:cNvSpPr txBox="1">
            <a:spLocks/>
          </p:cNvSpPr>
          <p:nvPr/>
        </p:nvSpPr>
        <p:spPr>
          <a:xfrm>
            <a:off x="2802315" y="589248"/>
            <a:ext cx="5586109" cy="6389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dirty="0"/>
              <a:t>Qui sommes nous ?</a:t>
            </a:r>
          </a:p>
        </p:txBody>
      </p:sp>
      <p:sp>
        <p:nvSpPr>
          <p:cNvPr id="8" name="Titre 3">
            <a:extLst>
              <a:ext uri="{FF2B5EF4-FFF2-40B4-BE49-F238E27FC236}">
                <a16:creationId xmlns:a16="http://schemas.microsoft.com/office/drawing/2014/main" xmlns="" id="{3FF8F333-868D-3D80-323A-FB33BA36D153}"/>
              </a:ext>
            </a:extLst>
          </p:cNvPr>
          <p:cNvSpPr txBox="1">
            <a:spLocks/>
          </p:cNvSpPr>
          <p:nvPr/>
        </p:nvSpPr>
        <p:spPr>
          <a:xfrm>
            <a:off x="1076084" y="4950796"/>
            <a:ext cx="7067581" cy="6389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dirty="0"/>
              <a:t>Quel est l’objectif de notre visite ?</a:t>
            </a:r>
          </a:p>
        </p:txBody>
      </p:sp>
      <p:sp>
        <p:nvSpPr>
          <p:cNvPr id="9" name="Titre 3">
            <a:extLst>
              <a:ext uri="{FF2B5EF4-FFF2-40B4-BE49-F238E27FC236}">
                <a16:creationId xmlns:a16="http://schemas.microsoft.com/office/drawing/2014/main" xmlns="" id="{F40F14B4-8722-200F-917A-7667C3EC9124}"/>
              </a:ext>
            </a:extLst>
          </p:cNvPr>
          <p:cNvSpPr txBox="1">
            <a:spLocks/>
          </p:cNvSpPr>
          <p:nvPr/>
        </p:nvSpPr>
        <p:spPr>
          <a:xfrm>
            <a:off x="953704" y="5658366"/>
            <a:ext cx="7312340" cy="63894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18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3200" dirty="0"/>
              <a:t>Que savez-vous de la filière STMG ?</a:t>
            </a:r>
          </a:p>
        </p:txBody>
      </p:sp>
    </p:spTree>
    <p:extLst>
      <p:ext uri="{BB962C8B-B14F-4D97-AF65-F5344CB8AC3E}">
        <p14:creationId xmlns:p14="http://schemas.microsoft.com/office/powerpoint/2010/main" val="159543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584" y="426592"/>
            <a:ext cx="7111752" cy="1058192"/>
          </a:xfrm>
          <a:solidFill>
            <a:srgbClr val="00B0F0"/>
          </a:solidFill>
        </p:spPr>
        <p:txBody>
          <a:bodyPr anchor="ctr" anchorCtr="0"/>
          <a:lstStyle/>
          <a:p>
            <a:pPr algn="ctr"/>
            <a:r>
              <a:rPr lang="fr-FR" dirty="0"/>
              <a:t>Les métiers possibles, quelques exemples de parcours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EFAFB9A8-C5C1-0E9F-3D93-E494DD73F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84" y="1844825"/>
            <a:ext cx="8191872" cy="3096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000" dirty="0"/>
              <a:t>À bac + 2 : assistant de direction, assistant de gestion en PME-PMI, responsable de magasin, chargé de clientèle banque, développeur d’applications ou technicien réseau, etc.</a:t>
            </a:r>
          </a:p>
          <a:p>
            <a:pPr marL="0" indent="0" algn="just">
              <a:buNone/>
            </a:pPr>
            <a:r>
              <a:rPr lang="fr-FR" sz="2000" dirty="0"/>
              <a:t> </a:t>
            </a:r>
          </a:p>
          <a:p>
            <a:pPr marL="0" indent="0" algn="just">
              <a:buNone/>
            </a:pPr>
            <a:r>
              <a:rPr lang="fr-FR" sz="2000" dirty="0"/>
              <a:t>À bac + 5 : contrôleur de gestion, chef de produit marketing, analyste financier ou administrateur réseau. Concours de la fonction publique : contrôleur des finances publiques, des douanes ou du travail ; secrétaire administratif ; rédacteur territorial, etc.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37B193F7-16E0-D78C-2D3A-36503E83154C}"/>
              </a:ext>
            </a:extLst>
          </p:cNvPr>
          <p:cNvSpPr txBox="1">
            <a:spLocks/>
          </p:cNvSpPr>
          <p:nvPr/>
        </p:nvSpPr>
        <p:spPr>
          <a:xfrm>
            <a:off x="484584" y="5157192"/>
            <a:ext cx="8191872" cy="1512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r-FR" sz="2000" dirty="0">
                <a:solidFill>
                  <a:srgbClr val="FF0000"/>
                </a:solidFill>
              </a:rPr>
              <a:t>Que font aujourd’hui les anciens élèves de STMG de Mana ?</a:t>
            </a:r>
          </a:p>
          <a:p>
            <a:pPr marL="0" indent="0" algn="ctr">
              <a:buFont typeface="Wingdings 3" charset="2"/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 algn="ctr">
              <a:buFont typeface="Wingdings 3" charset="2"/>
              <a:buNone/>
            </a:pPr>
            <a:r>
              <a:rPr lang="fr-FR" sz="2000" dirty="0">
                <a:solidFill>
                  <a:srgbClr val="FF0000"/>
                </a:solidFill>
              </a:rPr>
              <a:t>Parcours LinkedIn d’anciens élèves de STMG guyanais</a:t>
            </a:r>
          </a:p>
          <a:p>
            <a:pPr marL="0" indent="0" algn="ctr">
              <a:buFont typeface="Wingdings 3" charset="2"/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 algn="ctr">
              <a:buFont typeface="Wingdings 3" charset="2"/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04665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584" y="426592"/>
            <a:ext cx="7111752" cy="1058192"/>
          </a:xfrm>
          <a:solidFill>
            <a:srgbClr val="00B0F0"/>
          </a:solidFill>
        </p:spPr>
        <p:txBody>
          <a:bodyPr anchor="ctr" anchorCtr="0"/>
          <a:lstStyle/>
          <a:p>
            <a:pPr algn="ctr"/>
            <a:r>
              <a:rPr lang="fr-FR" dirty="0"/>
              <a:t>Les métiers possibles, quelques exemples de parcours</a:t>
            </a:r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EFAFB9A8-C5C1-0E9F-3D93-E494DD73F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584" y="1844825"/>
            <a:ext cx="8191872" cy="309634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000" dirty="0"/>
              <a:t>À bac + 2 : assistant de direction, assistant de gestion en PME-PMI, responsable de magasin, chargé de clientèle banque, développeur d’applications ou technicien réseau, etc.</a:t>
            </a:r>
          </a:p>
          <a:p>
            <a:pPr marL="0" indent="0" algn="just">
              <a:buNone/>
            </a:pPr>
            <a:r>
              <a:rPr lang="fr-FR" sz="2000" dirty="0"/>
              <a:t> </a:t>
            </a:r>
          </a:p>
          <a:p>
            <a:pPr marL="0" indent="0" algn="just">
              <a:buNone/>
            </a:pPr>
            <a:r>
              <a:rPr lang="fr-FR" sz="2000" dirty="0"/>
              <a:t>À bac + 5 : contrôleur de gestion, chef de produit marketing, analyste financier ou administrateur réseau. Concours de la fonction publique : contrôleur des finances publiques, des douanes ou du travail ; secrétaire administratif ; rédacteur territorial, etc.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37B193F7-16E0-D78C-2D3A-36503E83154C}"/>
              </a:ext>
            </a:extLst>
          </p:cNvPr>
          <p:cNvSpPr txBox="1">
            <a:spLocks/>
          </p:cNvSpPr>
          <p:nvPr/>
        </p:nvSpPr>
        <p:spPr>
          <a:xfrm>
            <a:off x="484584" y="5157192"/>
            <a:ext cx="8191872" cy="1512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r-FR" sz="2000" dirty="0">
                <a:solidFill>
                  <a:srgbClr val="FF0000"/>
                </a:solidFill>
              </a:rPr>
              <a:t>Que font aujourd’hui les anciens élèves de STMG de Mana ?</a:t>
            </a:r>
          </a:p>
          <a:p>
            <a:pPr marL="0" indent="0" algn="ctr">
              <a:buFont typeface="Wingdings 3" charset="2"/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 algn="ctr">
              <a:buFont typeface="Wingdings 3" charset="2"/>
              <a:buNone/>
            </a:pPr>
            <a:r>
              <a:rPr lang="fr-FR" sz="2000" dirty="0">
                <a:solidFill>
                  <a:srgbClr val="FF0000"/>
                </a:solidFill>
              </a:rPr>
              <a:t>Parcours LinkedIn d’anciens élèves de STMG guyanais</a:t>
            </a:r>
          </a:p>
          <a:p>
            <a:pPr marL="0" indent="0" algn="ctr">
              <a:buFont typeface="Wingdings 3" charset="2"/>
              <a:buNone/>
            </a:pPr>
            <a:endParaRPr lang="fr-FR" sz="2000" dirty="0">
              <a:solidFill>
                <a:srgbClr val="FF0000"/>
              </a:solidFill>
            </a:endParaRPr>
          </a:p>
          <a:p>
            <a:pPr marL="0" indent="0" algn="ctr">
              <a:buFont typeface="Wingdings 3" charset="2"/>
              <a:buNone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00487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584" y="426592"/>
            <a:ext cx="7111752" cy="1058192"/>
          </a:xfrm>
          <a:solidFill>
            <a:srgbClr val="00B0F0"/>
          </a:solidFill>
        </p:spPr>
        <p:txBody>
          <a:bodyPr anchor="ctr" anchorCtr="0"/>
          <a:lstStyle/>
          <a:p>
            <a:pPr algn="ctr"/>
            <a:r>
              <a:rPr lang="fr-FR" dirty="0"/>
              <a:t>Anciens élèves STMG de Mana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xmlns="" id="{ED179441-988A-288A-3446-91AA2356EFDE}"/>
              </a:ext>
            </a:extLst>
          </p:cNvPr>
          <p:cNvSpPr txBox="1">
            <a:spLocks/>
          </p:cNvSpPr>
          <p:nvPr/>
        </p:nvSpPr>
        <p:spPr>
          <a:xfrm>
            <a:off x="539553" y="1740841"/>
            <a:ext cx="3959424" cy="9577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sz="3600" dirty="0"/>
              <a:t>Wang </a:t>
            </a:r>
          </a:p>
        </p:txBody>
      </p:sp>
      <p:pic>
        <p:nvPicPr>
          <p:cNvPr id="9" name="Espace réservé du contenu 3">
            <a:extLst>
              <a:ext uri="{FF2B5EF4-FFF2-40B4-BE49-F238E27FC236}">
                <a16:creationId xmlns:a16="http://schemas.microsoft.com/office/drawing/2014/main" xmlns="" id="{1662A61A-B16B-FE4C-0091-061172AAB8CA}"/>
              </a:ext>
            </a:extLst>
          </p:cNvPr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0079" y="2396264"/>
            <a:ext cx="3297237" cy="256952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xmlns="" id="{36CCF39C-AEE4-9BCB-2A8D-5C10C67F5A22}"/>
              </a:ext>
            </a:extLst>
          </p:cNvPr>
          <p:cNvSpPr txBox="1">
            <a:spLocks/>
          </p:cNvSpPr>
          <p:nvPr/>
        </p:nvSpPr>
        <p:spPr>
          <a:xfrm>
            <a:off x="4498976" y="2139475"/>
            <a:ext cx="4041775" cy="957783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/>
              <a:t>Après un BTS STMG Gestion et finance</a:t>
            </a:r>
          </a:p>
        </p:txBody>
      </p:sp>
      <p:sp>
        <p:nvSpPr>
          <p:cNvPr id="11" name="Espace réservé du contenu 5">
            <a:extLst>
              <a:ext uri="{FF2B5EF4-FFF2-40B4-BE49-F238E27FC236}">
                <a16:creationId xmlns:a16="http://schemas.microsoft.com/office/drawing/2014/main" xmlns="" id="{CAB73B7B-EE1A-8831-571B-38C79308EB7D}"/>
              </a:ext>
            </a:extLst>
          </p:cNvPr>
          <p:cNvSpPr txBox="1">
            <a:spLocks/>
          </p:cNvSpPr>
          <p:nvPr/>
        </p:nvSpPr>
        <p:spPr>
          <a:xfrm>
            <a:off x="4498977" y="2875773"/>
            <a:ext cx="4041775" cy="1944217"/>
          </a:xfrm>
          <a:prstGeom prst="rect">
            <a:avLst/>
          </a:prstGeom>
        </p:spPr>
        <p:txBody>
          <a:bodyPr/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FR" dirty="0"/>
              <a:t>Commercial chez SFR</a:t>
            </a:r>
          </a:p>
          <a:p>
            <a:r>
              <a:rPr lang="fr-FR" dirty="0"/>
              <a:t>Commercial en banque (Crédit Lyonnais à Cayenne)</a:t>
            </a:r>
          </a:p>
          <a:p>
            <a:r>
              <a:rPr lang="fr-FR" dirty="0"/>
              <a:t>Responsable entrepôt chez super U SLM</a:t>
            </a:r>
          </a:p>
          <a:p>
            <a:r>
              <a:rPr lang="fr-FR" dirty="0"/>
              <a:t>Chef d’une entreprise agricole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A57A609D-16BD-668D-BE0E-A64E2E5376B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51520" y="5135264"/>
            <a:ext cx="8640960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36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584" y="426592"/>
            <a:ext cx="7111752" cy="1058192"/>
          </a:xfrm>
          <a:solidFill>
            <a:srgbClr val="00B0F0"/>
          </a:solidFill>
        </p:spPr>
        <p:txBody>
          <a:bodyPr anchor="ctr" anchorCtr="0"/>
          <a:lstStyle/>
          <a:p>
            <a:pPr algn="ctr"/>
            <a:r>
              <a:rPr lang="fr-FR" dirty="0"/>
              <a:t>Anciens élèves STMG de Mana</a:t>
            </a:r>
            <a:br>
              <a:rPr lang="fr-FR" dirty="0"/>
            </a:br>
            <a:r>
              <a:rPr lang="fr-FR" dirty="0"/>
              <a:t>D’autres parcours</a:t>
            </a:r>
          </a:p>
        </p:txBody>
      </p:sp>
      <p:sp>
        <p:nvSpPr>
          <p:cNvPr id="8" name="Sous-titre 8">
            <a:extLst>
              <a:ext uri="{FF2B5EF4-FFF2-40B4-BE49-F238E27FC236}">
                <a16:creationId xmlns:a16="http://schemas.microsoft.com/office/drawing/2014/main" xmlns="" id="{9E030676-C6FC-4BDA-6E9E-5E62EAD3BF57}"/>
              </a:ext>
            </a:extLst>
          </p:cNvPr>
          <p:cNvSpPr txBox="1">
            <a:spLocks/>
          </p:cNvSpPr>
          <p:nvPr/>
        </p:nvSpPr>
        <p:spPr>
          <a:xfrm>
            <a:off x="484584" y="1628800"/>
            <a:ext cx="8191872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>
              <a:lnSpc>
                <a:spcPct val="150000"/>
              </a:lnSpc>
            </a:pPr>
            <a:r>
              <a:rPr lang="fr-FR"/>
              <a:t>Kathy : après un bac STMG mercatique, BTS CI, licence 3</a:t>
            </a:r>
            <a:r>
              <a:rPr lang="fr-FR" baseline="30000"/>
              <a:t>ème</a:t>
            </a:r>
            <a:r>
              <a:rPr lang="fr-FR"/>
              <a:t> année puis master en marketing international en corée du sud. Industrie du luxe en bretagne.</a:t>
            </a:r>
          </a:p>
          <a:p>
            <a:pPr>
              <a:lnSpc>
                <a:spcPct val="150000"/>
              </a:lnSpc>
            </a:pPr>
            <a:r>
              <a:rPr lang="fr-FR"/>
              <a:t>Moyera : après un bac STMG Mercatique, BTS CI, licence et master en métropole, travaille comme professeur des écoles.</a:t>
            </a:r>
          </a:p>
          <a:p>
            <a:pPr>
              <a:lnSpc>
                <a:spcPct val="150000"/>
              </a:lnSpc>
            </a:pPr>
            <a:r>
              <a:rPr lang="fr-FR"/>
              <a:t>Meyia : bac STMG SIG, travaille en mairie.</a:t>
            </a:r>
          </a:p>
          <a:p>
            <a:pPr>
              <a:lnSpc>
                <a:spcPct val="150000"/>
              </a:lnSpc>
            </a:pPr>
            <a:r>
              <a:rPr lang="fr-FR"/>
              <a:t>Kenny : bac STMG SIG, travaille au service PAF, douane, SLM</a:t>
            </a:r>
          </a:p>
          <a:p>
            <a:pPr>
              <a:lnSpc>
                <a:spcPct val="150000"/>
              </a:lnSpc>
            </a:pPr>
            <a:r>
              <a:rPr lang="fr-FR"/>
              <a:t>Josué : après un bac GF, puis DCG, travaille en comptabilité.</a:t>
            </a:r>
          </a:p>
          <a:p>
            <a:pPr>
              <a:lnSpc>
                <a:spcPct val="150000"/>
              </a:lnSpc>
            </a:pPr>
            <a:r>
              <a:rPr lang="fr-FR"/>
              <a:t>Udésio : après un bac STMG SIG, a créé son site internet de vente de T-Shirts imprimés.</a:t>
            </a:r>
          </a:p>
          <a:p>
            <a:pPr>
              <a:lnSpc>
                <a:spcPct val="150000"/>
              </a:lnSpc>
            </a:pPr>
            <a:r>
              <a:rPr lang="fr-FR"/>
              <a:t>Edsel : en formation de designer d’intérieur</a:t>
            </a:r>
          </a:p>
          <a:p>
            <a:pPr>
              <a:lnSpc>
                <a:spcPct val="150000"/>
              </a:lnSpc>
            </a:pPr>
            <a:r>
              <a:rPr lang="fr-FR"/>
              <a:t>Patrice : après un bac STMG mercatique, et un BTS GTLA , travaille chez un transporteur</a:t>
            </a:r>
          </a:p>
          <a:p>
            <a:pPr>
              <a:lnSpc>
                <a:spcPct val="150000"/>
              </a:lnSpc>
            </a:pPr>
            <a:r>
              <a:rPr lang="fr-FR"/>
              <a:t>Moraya : après un bac STMG GF fait une licence AES à Cayenne en vue de passer ensuite des concours.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3990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584" y="426592"/>
            <a:ext cx="7111752" cy="1058192"/>
          </a:xfrm>
          <a:solidFill>
            <a:srgbClr val="00B0F0"/>
          </a:solidFill>
        </p:spPr>
        <p:txBody>
          <a:bodyPr anchor="ctr" anchorCtr="0"/>
          <a:lstStyle/>
          <a:p>
            <a:pPr marL="0" indent="0" algn="ctr">
              <a:buFont typeface="Wingdings 3" charset="2"/>
              <a:buNone/>
            </a:pPr>
            <a:r>
              <a:rPr lang="fr-FR" sz="3200" dirty="0">
                <a:solidFill>
                  <a:schemeClr val="tx1"/>
                </a:solidFill>
              </a:rPr>
              <a:t>Parcours </a:t>
            </a:r>
            <a:r>
              <a:rPr lang="fr-FR" sz="3200" dirty="0" err="1">
                <a:solidFill>
                  <a:schemeClr val="tx1"/>
                </a:solidFill>
              </a:rPr>
              <a:t>Linked’In</a:t>
            </a:r>
            <a:r>
              <a:rPr lang="fr-FR" sz="3200" dirty="0">
                <a:solidFill>
                  <a:schemeClr val="tx1"/>
                </a:solidFill>
              </a:rPr>
              <a:t> d’anciens élèves de STMG Antillais-Guyanais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A3AB645C-99B7-F80F-8B9A-B96D42F972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385"/>
          <a:stretch/>
        </p:blipFill>
        <p:spPr>
          <a:xfrm>
            <a:off x="323528" y="1829537"/>
            <a:ext cx="2889763" cy="174347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8533ACBF-50DF-1AFF-F5C5-D2F5C9BE67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85" t="23488"/>
          <a:stretch/>
        </p:blipFill>
        <p:spPr>
          <a:xfrm>
            <a:off x="5064933" y="1852369"/>
            <a:ext cx="2530227" cy="88910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0085F7C4-3998-DDC2-85B0-2A168A4E8D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6750" y="3109061"/>
            <a:ext cx="5050719" cy="3520198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1041C626-EDCC-83DD-5DE8-504AE42019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115" r="75373" b="22228"/>
          <a:stretch/>
        </p:blipFill>
        <p:spPr>
          <a:xfrm>
            <a:off x="2479601" y="3068960"/>
            <a:ext cx="711661" cy="504056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A67863E8-2BF9-D3F9-EFB0-B5C2676046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343"/>
          <a:stretch/>
        </p:blipFill>
        <p:spPr>
          <a:xfrm>
            <a:off x="323528" y="3573016"/>
            <a:ext cx="2889763" cy="50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2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584" y="426592"/>
            <a:ext cx="7111752" cy="1058192"/>
          </a:xfrm>
          <a:solidFill>
            <a:srgbClr val="00B0F0"/>
          </a:solidFill>
        </p:spPr>
        <p:txBody>
          <a:bodyPr anchor="ctr" anchorCtr="0"/>
          <a:lstStyle/>
          <a:p>
            <a:pPr marL="0" indent="0" algn="ctr">
              <a:buFont typeface="Wingdings 3" charset="2"/>
              <a:buNone/>
            </a:pPr>
            <a:r>
              <a:rPr lang="fr-FR" sz="3200" dirty="0">
                <a:solidFill>
                  <a:schemeClr val="tx1"/>
                </a:solidFill>
              </a:rPr>
              <a:t>Parcours </a:t>
            </a:r>
            <a:r>
              <a:rPr lang="fr-FR" sz="3200" dirty="0" err="1">
                <a:solidFill>
                  <a:schemeClr val="tx1"/>
                </a:solidFill>
              </a:rPr>
              <a:t>Linked’In</a:t>
            </a:r>
            <a:r>
              <a:rPr lang="fr-FR" sz="3200" dirty="0">
                <a:solidFill>
                  <a:schemeClr val="tx1"/>
                </a:solidFill>
              </a:rPr>
              <a:t> d’anciens élèves de STMG Antillais-Guyanais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CBABB742-6951-CEE7-3E7D-94BC605D12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262"/>
          <a:stretch/>
        </p:blipFill>
        <p:spPr>
          <a:xfrm>
            <a:off x="901590" y="2869715"/>
            <a:ext cx="2990850" cy="158417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B9C29883-3741-7288-654E-CAF37BA80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865512"/>
            <a:ext cx="4190418" cy="460696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E55C49DF-4A2A-2A91-01B3-5F3429098B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614" r="72981" b="17433"/>
          <a:stretch/>
        </p:blipFill>
        <p:spPr>
          <a:xfrm>
            <a:off x="3046121" y="4165859"/>
            <a:ext cx="808096" cy="288032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3CDB5B26-2BC8-EA7D-B182-F890BBB725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679"/>
          <a:stretch/>
        </p:blipFill>
        <p:spPr>
          <a:xfrm>
            <a:off x="901590" y="4453891"/>
            <a:ext cx="2990850" cy="465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93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584" y="426592"/>
            <a:ext cx="7111752" cy="1058192"/>
          </a:xfrm>
          <a:solidFill>
            <a:srgbClr val="00B0F0"/>
          </a:solidFill>
        </p:spPr>
        <p:txBody>
          <a:bodyPr anchor="ctr" anchorCtr="0"/>
          <a:lstStyle/>
          <a:p>
            <a:pPr marL="0" indent="0" algn="ctr">
              <a:buFont typeface="Wingdings 3" charset="2"/>
              <a:buNone/>
            </a:pPr>
            <a:r>
              <a:rPr lang="fr-FR" sz="3200" dirty="0">
                <a:solidFill>
                  <a:schemeClr val="tx1"/>
                </a:solidFill>
              </a:rPr>
              <a:t>Parcours </a:t>
            </a:r>
            <a:r>
              <a:rPr lang="fr-FR" sz="3200" dirty="0" err="1">
                <a:solidFill>
                  <a:schemeClr val="tx1"/>
                </a:solidFill>
              </a:rPr>
              <a:t>Linked’In</a:t>
            </a:r>
            <a:r>
              <a:rPr lang="fr-FR" sz="3200" dirty="0">
                <a:solidFill>
                  <a:schemeClr val="tx1"/>
                </a:solidFill>
              </a:rPr>
              <a:t> d’anciens élèves de STMG Antillais-Guyanais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17C8361-A66A-104B-0B7C-FB24CCA6C8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414"/>
          <a:stretch/>
        </p:blipFill>
        <p:spPr>
          <a:xfrm>
            <a:off x="223173" y="1684681"/>
            <a:ext cx="2060726" cy="12704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A7B1FE27-8D6F-D797-4441-5EF1981C93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881"/>
          <a:stretch/>
        </p:blipFill>
        <p:spPr>
          <a:xfrm>
            <a:off x="221685" y="2943505"/>
            <a:ext cx="2060726" cy="38557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84309EBA-B6FD-A4B6-B6E7-BC36BECE5E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105" r="59403" b="21119"/>
          <a:stretch/>
        </p:blipFill>
        <p:spPr>
          <a:xfrm>
            <a:off x="1445821" y="2660144"/>
            <a:ext cx="836590" cy="288031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FF01BF58-21A6-6157-483B-D65AC2BD13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335" y="3565274"/>
            <a:ext cx="2060052" cy="2159331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xmlns="" id="{3F439814-DAA2-1E72-ADEC-CB8DFBA9B4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4430"/>
          <a:stretch/>
        </p:blipFill>
        <p:spPr>
          <a:xfrm>
            <a:off x="6624228" y="1717139"/>
            <a:ext cx="1944216" cy="1119263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78430C87-3E2E-C4A4-3863-7D212FCAA0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951" y="3349026"/>
            <a:ext cx="2530770" cy="237975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A6BBE6FC-6BB5-FC32-EE2B-A8DDEEE4A8B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5078" r="65516" b="22266"/>
          <a:stretch/>
        </p:blipFill>
        <p:spPr>
          <a:xfrm>
            <a:off x="7897997" y="2568727"/>
            <a:ext cx="670447" cy="216026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xmlns="" id="{3A2465B8-2F21-0057-B8E3-4C9310BD87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7412"/>
          <a:stretch/>
        </p:blipFill>
        <p:spPr>
          <a:xfrm>
            <a:off x="6624228" y="2837384"/>
            <a:ext cx="1944216" cy="385571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CAD6AEC6-31C0-A0A8-E406-A56D746FE2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0870" y="1703778"/>
            <a:ext cx="2170922" cy="1364979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xmlns="" id="{6F2BB16E-BFCC-C08C-0968-AF0D40F78B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0870" y="3049041"/>
            <a:ext cx="2170922" cy="192085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ADB29937-366B-C231-B080-B4F032AFE5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75201" y="3676828"/>
            <a:ext cx="2482259" cy="172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072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5229" y="1988840"/>
            <a:ext cx="7053542" cy="2376264"/>
          </a:xfrm>
        </p:spPr>
        <p:txBody>
          <a:bodyPr anchor="ctr" anchorCtr="0"/>
          <a:lstStyle/>
          <a:p>
            <a:pPr algn="ctr"/>
            <a:r>
              <a:rPr lang="fr-FR" sz="4800" dirty="0"/>
              <a:t>Avez-vous des questions ?</a:t>
            </a:r>
          </a:p>
        </p:txBody>
      </p:sp>
    </p:spTree>
    <p:extLst>
      <p:ext uri="{BB962C8B-B14F-4D97-AF65-F5344CB8AC3E}">
        <p14:creationId xmlns:p14="http://schemas.microsoft.com/office/powerpoint/2010/main" val="331402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584" y="426592"/>
            <a:ext cx="7111752" cy="1058192"/>
          </a:xfrm>
          <a:solidFill>
            <a:srgbClr val="00B0F0"/>
          </a:solidFill>
        </p:spPr>
        <p:txBody>
          <a:bodyPr anchor="ctr" anchorCtr="0"/>
          <a:lstStyle/>
          <a:p>
            <a:pPr marL="0" indent="0" algn="ctr">
              <a:buFont typeface="Wingdings 3" charset="2"/>
              <a:buNone/>
            </a:pPr>
            <a:r>
              <a:rPr lang="fr-FR" sz="3200" dirty="0"/>
              <a:t>Quelques précisions sur les épreuves du baccalauréat</a:t>
            </a:r>
            <a:endParaRPr lang="fr-FR" sz="3200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1A7CEE9D-1A1F-D74D-8D77-325ABBC90C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9716"/>
          <a:stretch/>
        </p:blipFill>
        <p:spPr>
          <a:xfrm>
            <a:off x="1965571" y="2455054"/>
            <a:ext cx="5614903" cy="3976354"/>
          </a:xfrm>
          <a:prstGeom prst="rect">
            <a:avLst/>
          </a:prstGeom>
        </p:spPr>
      </p:pic>
      <p:sp>
        <p:nvSpPr>
          <p:cNvPr id="5" name="Titre 1">
            <a:extLst>
              <a:ext uri="{FF2B5EF4-FFF2-40B4-BE49-F238E27FC236}">
                <a16:creationId xmlns:a16="http://schemas.microsoft.com/office/drawing/2014/main" xmlns="" id="{F6ED1270-01F9-583B-29F5-6D0DD617819F}"/>
              </a:ext>
            </a:extLst>
          </p:cNvPr>
          <p:cNvSpPr txBox="1">
            <a:spLocks/>
          </p:cNvSpPr>
          <p:nvPr/>
        </p:nvSpPr>
        <p:spPr>
          <a:xfrm>
            <a:off x="239046" y="1196752"/>
            <a:ext cx="8665907" cy="165618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342900" rtl="0" eaLnBrk="1" latinLnBrk="0" hangingPunct="1">
              <a:spcBef>
                <a:spcPct val="0"/>
              </a:spcBef>
              <a:buNone/>
              <a:defRPr sz="315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fr-FR" sz="2800" dirty="0"/>
              <a:t>Répartition de la note finale pour les élèves en terminale en 2021-2022</a:t>
            </a:r>
          </a:p>
        </p:txBody>
      </p:sp>
    </p:spTree>
    <p:extLst>
      <p:ext uri="{BB962C8B-B14F-4D97-AF65-F5344CB8AC3E}">
        <p14:creationId xmlns:p14="http://schemas.microsoft.com/office/powerpoint/2010/main" val="3986240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62378" y="4149080"/>
            <a:ext cx="6619244" cy="2356494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Merci de votre attention et bonne continuation à vous !</a:t>
            </a:r>
          </a:p>
        </p:txBody>
      </p:sp>
    </p:spTree>
    <p:extLst>
      <p:ext uri="{BB962C8B-B14F-4D97-AF65-F5344CB8AC3E}">
        <p14:creationId xmlns:p14="http://schemas.microsoft.com/office/powerpoint/2010/main" val="213494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7992888" cy="1470025"/>
          </a:xfrm>
        </p:spPr>
        <p:txBody>
          <a:bodyPr>
            <a:normAutofit fontScale="90000"/>
          </a:bodyPr>
          <a:lstStyle/>
          <a:p>
            <a:r>
              <a:rPr lang="fr-FR" dirty="0"/>
              <a:t>STMG : </a:t>
            </a:r>
            <a:br>
              <a:rPr lang="fr-FR" dirty="0"/>
            </a:br>
            <a:r>
              <a:rPr lang="fr-FR" dirty="0"/>
              <a:t>Qu’est que ça veut dire ?</a:t>
            </a:r>
          </a:p>
        </p:txBody>
      </p:sp>
    </p:spTree>
    <p:extLst>
      <p:ext uri="{BB962C8B-B14F-4D97-AF65-F5344CB8AC3E}">
        <p14:creationId xmlns:p14="http://schemas.microsoft.com/office/powerpoint/2010/main" val="420916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7992888" cy="1470025"/>
          </a:xfrm>
        </p:spPr>
        <p:txBody>
          <a:bodyPr>
            <a:normAutofit fontScale="90000"/>
          </a:bodyPr>
          <a:lstStyle/>
          <a:p>
            <a:r>
              <a:rPr lang="fr-FR" dirty="0"/>
              <a:t>STMG : </a:t>
            </a:r>
            <a:br>
              <a:rPr lang="fr-FR" dirty="0"/>
            </a:br>
            <a:r>
              <a:rPr lang="fr-FR" dirty="0"/>
              <a:t>Qu’est que ça veut dire ?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520" y="2420888"/>
            <a:ext cx="8640960" cy="2346400"/>
          </a:xfrm>
        </p:spPr>
        <p:txBody>
          <a:bodyPr>
            <a:normAutofit/>
          </a:bodyPr>
          <a:lstStyle/>
          <a:p>
            <a:pPr algn="ctr"/>
            <a:r>
              <a:rPr lang="fr-FR" sz="4000" dirty="0"/>
              <a:t>Sciences et technologies </a:t>
            </a:r>
          </a:p>
          <a:p>
            <a:pPr algn="ctr"/>
            <a:r>
              <a:rPr lang="fr-FR" sz="4000" dirty="0"/>
              <a:t>du management </a:t>
            </a:r>
          </a:p>
          <a:p>
            <a:pPr algn="ctr"/>
            <a:r>
              <a:rPr lang="fr-FR" sz="4000" dirty="0"/>
              <a:t>et de la gestion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4" name="Sous-titre 2">
            <a:extLst>
              <a:ext uri="{FF2B5EF4-FFF2-40B4-BE49-F238E27FC236}">
                <a16:creationId xmlns:a16="http://schemas.microsoft.com/office/drawing/2014/main" xmlns="" id="{1E0615B0-6D1D-D574-4066-8F82440FA05E}"/>
              </a:ext>
            </a:extLst>
          </p:cNvPr>
          <p:cNvSpPr txBox="1">
            <a:spLocks/>
          </p:cNvSpPr>
          <p:nvPr/>
        </p:nvSpPr>
        <p:spPr>
          <a:xfrm>
            <a:off x="269978" y="4869160"/>
            <a:ext cx="8640960" cy="11521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500" b="0" i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3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2pPr>
            <a:lvl3pPr marL="6858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3pPr>
            <a:lvl4pPr marL="10287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4pPr>
            <a:lvl5pPr marL="13716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5pPr>
            <a:lvl6pPr marL="17145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6pPr>
            <a:lvl7pPr marL="20574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7pPr>
            <a:lvl8pPr marL="24003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8pPr>
            <a:lvl9pPr marL="2743200" indent="0" algn="ctr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050" b="0" i="0" kern="1200">
                <a:solidFill>
                  <a:schemeClr val="tx1">
                    <a:tint val="75000"/>
                  </a:schemeClr>
                </a:solidFill>
                <a:latin typeface="+mj-lt"/>
                <a:ea typeface="+mj-ea"/>
                <a:cs typeface="+mj-cs"/>
              </a:defRPr>
            </a:lvl9pPr>
          </a:lstStyle>
          <a:p>
            <a:endParaRPr lang="fr-FR" dirty="0"/>
          </a:p>
          <a:p>
            <a:pPr algn="ctr"/>
            <a:r>
              <a:rPr lang="fr-FR" dirty="0"/>
              <a:t>Ce baccalauréat technologique s’adresse à tous les élèves intéressés par le fonctionnement des  organisations privées et publiques. 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735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2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195736" y="1988840"/>
            <a:ext cx="5073936" cy="1996454"/>
          </a:xfrm>
        </p:spPr>
        <p:txBody>
          <a:bodyPr/>
          <a:lstStyle/>
          <a:p>
            <a:pPr algn="ctr"/>
            <a:r>
              <a:rPr lang="fr-FR" dirty="0"/>
              <a:t>Les matières enseignées</a:t>
            </a:r>
          </a:p>
        </p:txBody>
      </p:sp>
    </p:spTree>
    <p:extLst>
      <p:ext uri="{BB962C8B-B14F-4D97-AF65-F5344CB8AC3E}">
        <p14:creationId xmlns:p14="http://schemas.microsoft.com/office/powerpoint/2010/main" val="17899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2290" y="385921"/>
            <a:ext cx="7104045" cy="770160"/>
          </a:xfrm>
          <a:solidFill>
            <a:srgbClr val="00B0F0"/>
          </a:solidFill>
        </p:spPr>
        <p:txBody>
          <a:bodyPr/>
          <a:lstStyle/>
          <a:p>
            <a:r>
              <a:rPr lang="fr-FR" dirty="0"/>
              <a:t>Les matières générales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26326"/>
            <a:ext cx="8229600" cy="48531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b="1" u="sng" dirty="0"/>
              <a:t>L’enseignement général et les coefficients au baccalauréat : </a:t>
            </a:r>
          </a:p>
          <a:p>
            <a:pPr marL="0" indent="0">
              <a:buNone/>
            </a:pPr>
            <a:r>
              <a:rPr lang="fr-FR" b="1" dirty="0"/>
              <a:t>Remarque : CC = contrôle continu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Français en 1ère (coefficient 10 : 5  à l’écrit et  5  à l’oral)</a:t>
            </a:r>
          </a:p>
          <a:p>
            <a:r>
              <a:rPr lang="fr-FR" dirty="0"/>
              <a:t>Philosophie en Terminale (coefficient 4, épreuve écrite)</a:t>
            </a:r>
          </a:p>
          <a:p>
            <a:r>
              <a:rPr lang="fr-FR" dirty="0"/>
              <a:t>EPS (coefficient 6 en CC.) </a:t>
            </a:r>
          </a:p>
          <a:p>
            <a:r>
              <a:rPr lang="fr-FR" dirty="0"/>
              <a:t>Histoire géographie (coefficient 6 en CC)</a:t>
            </a:r>
          </a:p>
          <a:p>
            <a:r>
              <a:rPr lang="fr-FR" dirty="0"/>
              <a:t>Enseignement moral et civique (coefficient 2 en CC)</a:t>
            </a:r>
          </a:p>
          <a:p>
            <a:r>
              <a:rPr lang="fr-FR" dirty="0"/>
              <a:t>Deux  langues étrangères (coefficient 6 chacune en CC)</a:t>
            </a:r>
          </a:p>
          <a:p>
            <a:r>
              <a:rPr lang="fr-FR" dirty="0"/>
              <a:t>Mathématiques (coefficient 6 en CC)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321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584" y="426592"/>
            <a:ext cx="7111752" cy="770160"/>
          </a:xfrm>
          <a:solidFill>
            <a:srgbClr val="00B0F0"/>
          </a:solidFill>
        </p:spPr>
        <p:txBody>
          <a:bodyPr/>
          <a:lstStyle/>
          <a:p>
            <a:r>
              <a:rPr lang="fr-FR" dirty="0"/>
              <a:t>Les matières technologiques en 1</a:t>
            </a:r>
            <a:r>
              <a:rPr lang="fr-FR" baseline="30000" dirty="0"/>
              <a:t>ère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45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600" b="1" u="sng" dirty="0"/>
              <a:t>Trois enseignements de spécialité en première STMG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xmlns="" id="{07AFFDD2-013B-AF56-A048-7130EB6E1A27}"/>
              </a:ext>
            </a:extLst>
          </p:cNvPr>
          <p:cNvSpPr txBox="1">
            <a:spLocks/>
          </p:cNvSpPr>
          <p:nvPr/>
        </p:nvSpPr>
        <p:spPr>
          <a:xfrm>
            <a:off x="395536" y="1816791"/>
            <a:ext cx="8229600" cy="22897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fr-FR" sz="2000" b="1" dirty="0">
                <a:solidFill>
                  <a:schemeClr val="accent1"/>
                </a:solidFill>
              </a:rPr>
              <a:t>Droit et Économie </a:t>
            </a:r>
            <a:r>
              <a:rPr lang="fr-FR" sz="2000" dirty="0" smtClean="0">
                <a:solidFill>
                  <a:schemeClr val="accent1"/>
                </a:solidFill>
              </a:rPr>
              <a:t>(coefficient 8 en CC)</a:t>
            </a:r>
            <a:endParaRPr lang="fr-FR" sz="2000" dirty="0">
              <a:solidFill>
                <a:schemeClr val="accent1"/>
              </a:solidFill>
            </a:endParaRPr>
          </a:p>
          <a:p>
            <a:pPr marL="0" indent="0" algn="just">
              <a:buFont typeface="Wingdings 3" charset="2"/>
              <a:buNone/>
            </a:pPr>
            <a:r>
              <a:rPr lang="fr-FR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 quoi sert le droit ? </a:t>
            </a:r>
            <a:r>
              <a:rPr lang="fr-FR" sz="1600" dirty="0"/>
              <a:t>Quels sont les mécanismes juridiques qui régissent le fonctionnement de la société ?  Quel statut pour créer une entreprise ? Comment fonctionne un contrat ? </a:t>
            </a:r>
            <a:r>
              <a:rPr lang="fr-FR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Qu’est-ce que l’économie </a:t>
            </a:r>
            <a:r>
              <a:rPr lang="fr-FR" sz="1600" dirty="0"/>
              <a:t>? Comment se forment les prix ? Comment lutter contre le chômage ? Quels sont les enjeux du libre–échange ?L'enseignement prend en compte les évolutions juridiques et économiques les plus significatives (RGPD, transition énergétique, nouvelles formes de monnaie, économie sociale et solidaire…).</a:t>
            </a:r>
          </a:p>
          <a:p>
            <a:pPr marL="0" indent="0" algn="just">
              <a:buFont typeface="Wingdings 3" charset="2"/>
              <a:buNone/>
            </a:pPr>
            <a:r>
              <a:rPr lang="fr-FR" sz="1600" dirty="0"/>
              <a:t> 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xmlns="" id="{EF3F8DDD-55E8-E228-F481-D4AFEBA5ED48}"/>
              </a:ext>
            </a:extLst>
          </p:cNvPr>
          <p:cNvSpPr txBox="1">
            <a:spLocks/>
          </p:cNvSpPr>
          <p:nvPr/>
        </p:nvSpPr>
        <p:spPr>
          <a:xfrm>
            <a:off x="395536" y="4106545"/>
            <a:ext cx="8229600" cy="15547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None/>
            </a:pPr>
            <a:r>
              <a:rPr lang="fr-FR" sz="2000" b="1" dirty="0">
                <a:solidFill>
                  <a:schemeClr val="accent1"/>
                </a:solidFill>
              </a:rPr>
              <a:t>Management </a:t>
            </a:r>
            <a:r>
              <a:rPr lang="fr-FR" sz="2000" dirty="0">
                <a:solidFill>
                  <a:schemeClr val="accent1"/>
                </a:solidFill>
              </a:rPr>
              <a:t>(coefficient 8 en CC</a:t>
            </a:r>
            <a:r>
              <a:rPr lang="fr-FR" sz="2000" dirty="0" smtClean="0">
                <a:solidFill>
                  <a:schemeClr val="accent1"/>
                </a:solidFill>
              </a:rPr>
              <a:t>)</a:t>
            </a:r>
            <a:endParaRPr lang="fr-FR" sz="2000" dirty="0">
              <a:solidFill>
                <a:schemeClr val="accent1"/>
              </a:solidFill>
            </a:endParaRPr>
          </a:p>
          <a:p>
            <a:pPr marL="0" indent="0" algn="just">
              <a:buFont typeface="Wingdings 3" charset="2"/>
              <a:buNone/>
            </a:pPr>
            <a:r>
              <a:rPr lang="fr-FR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Comment fonctionne une entreprise ? Une  organisation publique </a:t>
            </a:r>
            <a:r>
              <a:rPr lang="fr-FR" sz="1600" dirty="0"/>
              <a:t>comme un hôpital ?  Une </a:t>
            </a:r>
            <a:r>
              <a:rPr lang="fr-FR" sz="16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association ?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sz="1600" dirty="0"/>
              <a:t>Comment  analyser notre environnement et définir la stratégie de développement de l’entreprise ? Comment manager une équipe ? Motiver les salariés ? </a:t>
            </a: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xmlns="" id="{16058083-A5D6-4417-D0DC-F58B8953D8F6}"/>
              </a:ext>
            </a:extLst>
          </p:cNvPr>
          <p:cNvSpPr txBox="1">
            <a:spLocks/>
          </p:cNvSpPr>
          <p:nvPr/>
        </p:nvSpPr>
        <p:spPr>
          <a:xfrm>
            <a:off x="611560" y="5690658"/>
            <a:ext cx="8229600" cy="740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fr-FR" sz="1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Au lycée Léopold </a:t>
            </a:r>
            <a:r>
              <a:rPr lang="fr-FR" sz="1800" b="1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Elfort</a:t>
            </a:r>
            <a:r>
              <a:rPr lang="fr-FR" sz="1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</a:t>
            </a:r>
          </a:p>
          <a:p>
            <a:pPr marL="0" indent="0" algn="ctr">
              <a:buFont typeface="Wingdings 3" charset="2"/>
              <a:buNone/>
            </a:pPr>
            <a:r>
              <a:rPr lang="fr-FR" sz="18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une heure par semaine de Management se fera « in English  »</a:t>
            </a:r>
            <a:r>
              <a:rPr lang="fr-FR" sz="1800" b="1" dirty="0">
                <a:solidFill>
                  <a:srgbClr val="FF0000"/>
                </a:solidFill>
              </a:rPr>
              <a:t> ! </a:t>
            </a:r>
          </a:p>
          <a:p>
            <a:pPr marL="0" indent="0" algn="ctr">
              <a:buFont typeface="Wingdings 3" charset="2"/>
              <a:buNone/>
            </a:pPr>
            <a:r>
              <a:rPr lang="fr-FR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92114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584" y="426592"/>
            <a:ext cx="7111752" cy="770160"/>
          </a:xfrm>
          <a:solidFill>
            <a:srgbClr val="00B0F0"/>
          </a:solidFill>
        </p:spPr>
        <p:txBody>
          <a:bodyPr/>
          <a:lstStyle/>
          <a:p>
            <a:r>
              <a:rPr lang="fr-FR" dirty="0"/>
              <a:t>Les matières technologiques en 1</a:t>
            </a:r>
            <a:r>
              <a:rPr lang="fr-FR" baseline="30000" dirty="0"/>
              <a:t>ère</a:t>
            </a:r>
            <a:r>
              <a:rPr lang="fr-FR" dirty="0"/>
              <a:t>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3452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1600" b="1" u="sng" dirty="0"/>
              <a:t>Trois enseignements de spécialité en première STMG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xmlns="" id="{C95528B4-D3B2-006A-6C3B-4F9A9AD6D9CF}"/>
              </a:ext>
            </a:extLst>
          </p:cNvPr>
          <p:cNvSpPr txBox="1">
            <a:spLocks/>
          </p:cNvSpPr>
          <p:nvPr/>
        </p:nvSpPr>
        <p:spPr>
          <a:xfrm>
            <a:off x="395536" y="1556791"/>
            <a:ext cx="8229600" cy="201622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fr-FR" dirty="0"/>
              <a:t> </a:t>
            </a:r>
            <a:endParaRPr lang="fr-FR" sz="3800" dirty="0">
              <a:solidFill>
                <a:schemeClr val="accent1"/>
              </a:solidFill>
            </a:endParaRPr>
          </a:p>
          <a:p>
            <a:pPr marL="0" indent="0" algn="just">
              <a:buNone/>
            </a:pPr>
            <a:r>
              <a:rPr lang="fr-FR" sz="2200" b="1" dirty="0">
                <a:solidFill>
                  <a:schemeClr val="accent1"/>
                </a:solidFill>
              </a:rPr>
              <a:t>Sciences de gestion et numérique </a:t>
            </a:r>
            <a:r>
              <a:rPr lang="fr-FR" sz="2400" dirty="0">
                <a:solidFill>
                  <a:schemeClr val="accent1"/>
                </a:solidFill>
              </a:rPr>
              <a:t>(</a:t>
            </a:r>
            <a:r>
              <a:rPr lang="fr-FR" sz="2000" dirty="0">
                <a:solidFill>
                  <a:schemeClr val="accent1"/>
                </a:solidFill>
              </a:rPr>
              <a:t>coefficient 8 en CC)</a:t>
            </a:r>
          </a:p>
          <a:p>
            <a:pPr marL="0" indent="0" algn="just">
              <a:buFont typeface="Wingdings 3" charset="2"/>
              <a:buNone/>
            </a:pPr>
            <a:endParaRPr lang="fr-FR" sz="2200" dirty="0">
              <a:solidFill>
                <a:schemeClr val="accent1"/>
              </a:solidFill>
            </a:endParaRPr>
          </a:p>
          <a:p>
            <a:pPr marL="0" indent="0" algn="just">
              <a:buFont typeface="Wingdings 3" charset="2"/>
              <a:buNone/>
            </a:pPr>
            <a:r>
              <a:rPr lang="fr-FR" sz="1900" dirty="0"/>
              <a:t>Les sciences de gestion étudient le fonctionnement des organisations. Cet enseignement est fondé sur l’observation, l’analyse de cas d’entreprises. Il s’appuie sur des situations réelles. </a:t>
            </a:r>
          </a:p>
          <a:p>
            <a:pPr marL="0" indent="0" algn="just">
              <a:buFont typeface="Wingdings 3" charset="2"/>
              <a:buNone/>
            </a:pPr>
            <a:endParaRPr lang="fr-FR" sz="1900" dirty="0"/>
          </a:p>
          <a:p>
            <a:pPr marL="0" indent="0" algn="just">
              <a:buFont typeface="Wingdings 3" charset="2"/>
              <a:buNone/>
            </a:pP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xmlns="" id="{6804673E-A567-5B49-F8DF-2AE9655CF098}"/>
              </a:ext>
            </a:extLst>
          </p:cNvPr>
          <p:cNvSpPr txBox="1">
            <a:spLocks/>
          </p:cNvSpPr>
          <p:nvPr/>
        </p:nvSpPr>
        <p:spPr>
          <a:xfrm>
            <a:off x="395536" y="3573017"/>
            <a:ext cx="8229600" cy="216023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57175" indent="-257175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5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557213" indent="-214313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3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8572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2001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15430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18859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2288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25717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2914650" indent="-171450" algn="l" defTabSz="342900" rtl="0" eaLnBrk="1" latinLnBrk="0" hangingPunct="1">
              <a:spcBef>
                <a:spcPts val="7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05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just">
              <a:buFont typeface="Wingdings 3" charset="2"/>
              <a:buNone/>
            </a:pPr>
            <a:r>
              <a:rPr lang="fr-FR" sz="19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Un travail réalisé tout au long de l’année : L’étude </a:t>
            </a:r>
            <a:r>
              <a:rPr lang="fr-FR" sz="19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de gestion</a:t>
            </a:r>
            <a:r>
              <a:rPr lang="fr-FR" sz="1900" b="1" u="sng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endParaRPr lang="fr-FR" sz="19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 algn="just">
              <a:buFont typeface="Wingdings 3" charset="2"/>
              <a:buNone/>
            </a:pPr>
            <a:endParaRPr lang="fr-FR" sz="1900" dirty="0"/>
          </a:p>
          <a:p>
            <a:pPr marL="0" indent="0" algn="just">
              <a:buFont typeface="Wingdings 3" charset="2"/>
              <a:buNone/>
            </a:pPr>
            <a:r>
              <a:rPr lang="fr-FR" sz="1900" dirty="0"/>
              <a:t> </a:t>
            </a:r>
            <a:r>
              <a:rPr lang="fr-FR" sz="19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Une grande place est faite à l’informatique </a:t>
            </a:r>
            <a:r>
              <a:rPr lang="fr-FR" sz="1900" dirty="0"/>
              <a:t>pour apprendre :</a:t>
            </a:r>
          </a:p>
          <a:p>
            <a:pPr marL="0" indent="0" algn="just">
              <a:buFont typeface="Wingdings 3" charset="2"/>
              <a:buNone/>
            </a:pPr>
            <a:endParaRPr lang="fr-FR" sz="1900" dirty="0"/>
          </a:p>
          <a:p>
            <a:pPr marL="0" indent="0" algn="just">
              <a:buNone/>
            </a:pPr>
            <a:r>
              <a:rPr lang="fr-FR" sz="1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 à faire des recherches </a:t>
            </a:r>
            <a:r>
              <a:rPr lang="fr-FR" sz="1900" dirty="0"/>
              <a:t>pour préparer une étude de gestion qui porte sur une entreprise choisie par l’élève.</a:t>
            </a:r>
          </a:p>
          <a:p>
            <a:pPr marL="0" indent="0" algn="just">
              <a:buFont typeface="Wingdings 3" charset="2"/>
              <a:buNone/>
            </a:pPr>
            <a:r>
              <a:rPr lang="fr-FR" sz="19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 à manipuler les logiciels </a:t>
            </a:r>
            <a:r>
              <a:rPr lang="fr-FR" sz="1900" dirty="0"/>
              <a:t>bureautiques et le Progiciel de gestion SAGE.</a:t>
            </a:r>
            <a:endParaRPr lang="fr-FR" dirty="0"/>
          </a:p>
          <a:p>
            <a:pPr marL="0" indent="0" algn="just">
              <a:buFont typeface="Wingdings 3" charset="2"/>
              <a:buNone/>
            </a:pP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xmlns="" id="{7C30A61E-10B6-0B9E-10B5-A75EBF9F7C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168"/>
          <a:stretch/>
        </p:blipFill>
        <p:spPr>
          <a:xfrm>
            <a:off x="3449818" y="5700072"/>
            <a:ext cx="1122182" cy="919856"/>
          </a:xfrm>
          <a:prstGeom prst="rect">
            <a:avLst/>
          </a:prstGeom>
        </p:spPr>
      </p:pic>
      <p:pic>
        <p:nvPicPr>
          <p:cNvPr id="12" name="Picture 2" descr="D:\Dropbox\TRAVAIL\Valérie - Tout sauf BTS\REFORME DU BAC\présentation STMG aux secondes\logo PGI SAGE.png">
            <a:extLst>
              <a:ext uri="{FF2B5EF4-FFF2-40B4-BE49-F238E27FC236}">
                <a16:creationId xmlns:a16="http://schemas.microsoft.com/office/drawing/2014/main" xmlns="" id="{59A01937-C4B5-7DC6-B012-4423CE8B25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816551"/>
            <a:ext cx="963801" cy="720081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55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4584" y="426592"/>
            <a:ext cx="7111752" cy="1058192"/>
          </a:xfrm>
          <a:solidFill>
            <a:srgbClr val="00B0F0"/>
          </a:solidFill>
        </p:spPr>
        <p:txBody>
          <a:bodyPr/>
          <a:lstStyle/>
          <a:p>
            <a:r>
              <a:rPr lang="fr-FR" dirty="0"/>
              <a:t>Les matières technologiques en Terminale </a:t>
            </a:r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xmlns="" id="{4923FE46-A6B2-110D-134D-30B9BB558D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92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b="1" u="sng" dirty="0"/>
              <a:t>Deux enseignements de spécialité en Terminale STMG :</a:t>
            </a:r>
          </a:p>
          <a:p>
            <a:pPr marL="0" indent="0" algn="just">
              <a:buNone/>
            </a:pPr>
            <a:endParaRPr lang="fr-FR" dirty="0"/>
          </a:p>
          <a:p>
            <a:pPr marL="0" indent="0" algn="just">
              <a:buNone/>
            </a:pPr>
            <a:r>
              <a:rPr lang="fr-F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Droit et Économie  </a:t>
            </a:r>
            <a:r>
              <a:rPr lang="fr-FR" b="1" dirty="0"/>
              <a:t>(coefficient 16 au baccalauréat, épreuve écrite)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Suite de l’enseignement vu en 1ère STMG</a:t>
            </a:r>
          </a:p>
          <a:p>
            <a:pPr marL="0" indent="0" algn="just">
              <a:buNone/>
            </a:pPr>
            <a:r>
              <a:rPr lang="fr-FR" dirty="0"/>
              <a:t> </a:t>
            </a:r>
          </a:p>
          <a:p>
            <a:pPr marL="0" indent="0" algn="just">
              <a:buNone/>
            </a:pPr>
            <a:r>
              <a:rPr lang="fr-FR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Management et Sciences de gestion et numérique </a:t>
            </a:r>
            <a:endParaRPr lang="fr-FR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0" indent="0" algn="just">
              <a:buNone/>
            </a:pPr>
            <a:r>
              <a:rPr lang="fr-FR" b="1" dirty="0"/>
              <a:t>(coefficient 16 au baccalauréat, épreuve écrite)</a:t>
            </a:r>
            <a:endParaRPr lang="fr-FR" dirty="0"/>
          </a:p>
          <a:p>
            <a:pPr marL="0" indent="0" algn="just">
              <a:buNone/>
            </a:pPr>
            <a:r>
              <a:rPr lang="fr-FR" dirty="0"/>
              <a:t>Les élèves sont initiés au fonctionnement des entreprises, des organisations publiques et des associations. </a:t>
            </a:r>
          </a:p>
          <a:p>
            <a:pPr marL="0" indent="0" algn="just">
              <a:buNone/>
            </a:pPr>
            <a:r>
              <a:rPr lang="fr-FR" dirty="0"/>
              <a:t>Cet enseignement de spécialité est composé  : </a:t>
            </a:r>
          </a:p>
          <a:p>
            <a:pPr algn="just"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d’un enseignement commun </a:t>
            </a:r>
            <a:r>
              <a:rPr lang="fr-FR" dirty="0"/>
              <a:t>qui est la suite du Management vu 1ère STMG,</a:t>
            </a:r>
          </a:p>
          <a:p>
            <a:pPr algn="just">
              <a:buFontTx/>
              <a:buChar char="-"/>
            </a:pPr>
            <a:r>
              <a:rPr lang="fr-FR" dirty="0">
                <a:solidFill>
                  <a:srgbClr val="FF0000"/>
                </a:solidFill>
              </a:rPr>
              <a:t>d’un enseignement spécifique</a:t>
            </a:r>
            <a:r>
              <a:rPr lang="fr-FR" dirty="0"/>
              <a:t>. L’élève en choisit un parmi les 4 enseignements spécifiques suivants : </a:t>
            </a:r>
          </a:p>
        </p:txBody>
      </p:sp>
      <p:sp>
        <p:nvSpPr>
          <p:cNvPr id="14" name="Flèche droite 3">
            <a:extLst>
              <a:ext uri="{FF2B5EF4-FFF2-40B4-BE49-F238E27FC236}">
                <a16:creationId xmlns:a16="http://schemas.microsoft.com/office/drawing/2014/main" xmlns="" id="{F7EE6A50-683F-E621-D1E9-77A8A86720FD}"/>
              </a:ext>
            </a:extLst>
          </p:cNvPr>
          <p:cNvSpPr/>
          <p:nvPr/>
        </p:nvSpPr>
        <p:spPr>
          <a:xfrm>
            <a:off x="5076056" y="5985284"/>
            <a:ext cx="1800200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287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50521247_TF78884036_Win32" id="{29225F35-83AB-4115-9799-26AF7E83A971}" vid="{09BDAAA7-7644-418F-9AA5-8E5C2FFE26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1443</TotalTime>
  <Words>667</Words>
  <Application>Microsoft Office PowerPoint</Application>
  <PresentationFormat>Affichage à l'écran (4:3)</PresentationFormat>
  <Paragraphs>158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Ion</vt:lpstr>
      <vt:lpstr>Merci de nous accueillir </vt:lpstr>
      <vt:lpstr>Présentation PowerPoint</vt:lpstr>
      <vt:lpstr>STMG :  Qu’est que ça veut dire ?</vt:lpstr>
      <vt:lpstr>STMG :  Qu’est que ça veut dire ?</vt:lpstr>
      <vt:lpstr>Les matières enseignées</vt:lpstr>
      <vt:lpstr>Les matières générales</vt:lpstr>
      <vt:lpstr>Les matières technologiques en 1ère </vt:lpstr>
      <vt:lpstr>Les matières technologiques en 1ère </vt:lpstr>
      <vt:lpstr>Les matières technologiques en Terminale </vt:lpstr>
      <vt:lpstr>  GF Gestion et Finance</vt:lpstr>
      <vt:lpstr>Mercatique</vt:lpstr>
      <vt:lpstr>SIG Systèmes d’Information  et de Gestion</vt:lpstr>
      <vt:lpstr>RHC Ressources Humaines  et Communication</vt:lpstr>
      <vt:lpstr>Il faudra choisir un de ces quatre enseignements spécifiques : GF ou Mercatique ou SIG ou RHC</vt:lpstr>
      <vt:lpstr>   Les enseignements de spécialité en Terminale seront évalués : - à l’écrit (coefficient 16) - au Grand Oral (coefficient 14)</vt:lpstr>
      <vt:lpstr> Bonne visite en salle informatique avec les élèves de STMG !  On se retrouve tout à l’heure. </vt:lpstr>
      <vt:lpstr>Visionnage de la vidéo ONISEP: https://www.onisep.fr/Choisir-mes-etudes/Au-lycee-au-CFA/Au-lycee-general-et-technologique/La-voie-technologique-en-premiere-et-terminale/Le-bac-STMG-sciences-et-technologies-du-management-et-de-la-gestion</vt:lpstr>
      <vt:lpstr>Distribution de la plaquette</vt:lpstr>
      <vt:lpstr>Les poursuites d’étude</vt:lpstr>
      <vt:lpstr>Les métiers possibles, quelques exemples de parcours</vt:lpstr>
      <vt:lpstr>Les métiers possibles, quelques exemples de parcours</vt:lpstr>
      <vt:lpstr>Anciens élèves STMG de Mana</vt:lpstr>
      <vt:lpstr>Anciens élèves STMG de Mana D’autres parcours</vt:lpstr>
      <vt:lpstr>Parcours Linked’In d’anciens élèves de STMG Antillais-Guyanais</vt:lpstr>
      <vt:lpstr>Parcours Linked’In d’anciens élèves de STMG Antillais-Guyanais</vt:lpstr>
      <vt:lpstr>Parcours Linked’In d’anciens élèves de STMG Antillais-Guyanais</vt:lpstr>
      <vt:lpstr>Avez-vous des questions ?</vt:lpstr>
      <vt:lpstr>Quelques précisions sur les épreuves du baccalauréat</vt:lpstr>
      <vt:lpstr>Merci de votre attention et bonne continuation à vous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31</cp:revision>
  <dcterms:created xsi:type="dcterms:W3CDTF">2022-05-02T17:37:30Z</dcterms:created>
  <dcterms:modified xsi:type="dcterms:W3CDTF">2022-05-18T13:22:14Z</dcterms:modified>
</cp:coreProperties>
</file>