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8"/>
  </p:notesMasterIdLst>
  <p:sldIdLst>
    <p:sldId id="257" r:id="rId2"/>
    <p:sldId id="256" r:id="rId3"/>
    <p:sldId id="258" r:id="rId4"/>
    <p:sldId id="259" r:id="rId5"/>
    <p:sldId id="261" r:id="rId6"/>
    <p:sldId id="266" r:id="rId7"/>
    <p:sldId id="267" r:id="rId8"/>
    <p:sldId id="268" r:id="rId9"/>
    <p:sldId id="271" r:id="rId10"/>
    <p:sldId id="270" r:id="rId11"/>
    <p:sldId id="272" r:id="rId12"/>
    <p:sldId id="269" r:id="rId13"/>
    <p:sldId id="273" r:id="rId14"/>
    <p:sldId id="274" r:id="rId15"/>
    <p:sldId id="289" r:id="rId16"/>
    <p:sldId id="288" r:id="rId17"/>
    <p:sldId id="290" r:id="rId18"/>
    <p:sldId id="291" r:id="rId19"/>
    <p:sldId id="292" r:id="rId20"/>
    <p:sldId id="293" r:id="rId21"/>
    <p:sldId id="276" r:id="rId22"/>
    <p:sldId id="277" r:id="rId23"/>
    <p:sldId id="294" r:id="rId24"/>
    <p:sldId id="278" r:id="rId25"/>
    <p:sldId id="279" r:id="rId26"/>
    <p:sldId id="281" r:id="rId27"/>
    <p:sldId id="280" r:id="rId28"/>
    <p:sldId id="264" r:id="rId29"/>
    <p:sldId id="260" r:id="rId30"/>
    <p:sldId id="282" r:id="rId31"/>
    <p:sldId id="287" r:id="rId32"/>
    <p:sldId id="283" r:id="rId33"/>
    <p:sldId id="284" r:id="rId34"/>
    <p:sldId id="286" r:id="rId35"/>
    <p:sldId id="285" r:id="rId36"/>
    <p:sldId id="265" r:id="rId37"/>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4660"/>
  </p:normalViewPr>
  <p:slideViewPr>
    <p:cSldViewPr>
      <p:cViewPr>
        <p:scale>
          <a:sx n="80" d="100"/>
          <a:sy n="80" d="100"/>
        </p:scale>
        <p:origin x="-1550" y="-14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652"/>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3093" y="0"/>
            <a:ext cx="3077739" cy="511652"/>
          </a:xfrm>
          <a:prstGeom prst="rect">
            <a:avLst/>
          </a:prstGeom>
        </p:spPr>
        <p:txBody>
          <a:bodyPr vert="horz" lIns="99048" tIns="49524" rIns="99048" bIns="49524" rtlCol="0"/>
          <a:lstStyle>
            <a:lvl1pPr algn="r">
              <a:defRPr sz="1300"/>
            </a:lvl1pPr>
          </a:lstStyle>
          <a:p>
            <a:fld id="{D48A4034-8D8C-4059-B2E7-9DD04E896934}" type="datetimeFigureOut">
              <a:rPr lang="fr-FR" smtClean="0"/>
              <a:pPr/>
              <a:t>07/01/2026</a:t>
            </a:fld>
            <a:endParaRPr lang="fr-FR"/>
          </a:p>
        </p:txBody>
      </p:sp>
      <p:sp>
        <p:nvSpPr>
          <p:cNvPr id="4" name="Espace réservé de l'image des diapositives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10248" y="4860687"/>
            <a:ext cx="5681980" cy="4604861"/>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19598"/>
            <a:ext cx="3077739" cy="511652"/>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3" y="9719598"/>
            <a:ext cx="3077739" cy="511652"/>
          </a:xfrm>
          <a:prstGeom prst="rect">
            <a:avLst/>
          </a:prstGeom>
        </p:spPr>
        <p:txBody>
          <a:bodyPr vert="horz" lIns="99048" tIns="49524" rIns="99048" bIns="49524" rtlCol="0" anchor="b"/>
          <a:lstStyle>
            <a:lvl1pPr algn="r">
              <a:defRPr sz="1300"/>
            </a:lvl1pPr>
          </a:lstStyle>
          <a:p>
            <a:fld id="{425203D5-DF4E-44FA-A95D-585BA6F9BFE4}" type="slidenum">
              <a:rPr lang="fr-FR" smtClean="0"/>
              <a:pPr/>
              <a:t>‹N°›</a:t>
            </a:fld>
            <a:endParaRPr lang="fr-FR"/>
          </a:p>
        </p:txBody>
      </p:sp>
    </p:spTree>
    <p:extLst>
      <p:ext uri="{BB962C8B-B14F-4D97-AF65-F5344CB8AC3E}">
        <p14:creationId xmlns:p14="http://schemas.microsoft.com/office/powerpoint/2010/main" val="396995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5203D5-DF4E-44FA-A95D-585BA6F9BFE4}" type="slidenum">
              <a:rPr lang="fr-FR" smtClean="0"/>
              <a:pPr/>
              <a:t>3</a:t>
            </a:fld>
            <a:endParaRPr lang="fr-FR"/>
          </a:p>
        </p:txBody>
      </p:sp>
    </p:spTree>
    <p:extLst>
      <p:ext uri="{BB962C8B-B14F-4D97-AF65-F5344CB8AC3E}">
        <p14:creationId xmlns:p14="http://schemas.microsoft.com/office/powerpoint/2010/main" val="15141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A0406-1827-47C7-A3AF-4F4C19C1A59C}" type="slidenum">
              <a:rPr lang="fr-FR" smtClean="0"/>
              <a:pPr/>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A0406-1827-47C7-A3AF-4F4C19C1A59C}" type="slidenum">
              <a:rPr lang="fr-FR" smtClean="0"/>
              <a:pPr/>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EDA0406-1827-47C7-A3AF-4F4C19C1A59C}" type="slidenum">
              <a:rPr lang="fr-FR" smtClean="0"/>
              <a:pPr/>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A0406-1827-47C7-A3AF-4F4C19C1A59C}" type="slidenum">
              <a:rPr lang="fr-FR" smtClean="0"/>
              <a:pPr/>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83091EB-AAA5-4372-A084-A10E66F0F98C}" type="datetimeFigureOut">
              <a:rPr lang="fr-FR" smtClean="0"/>
              <a:pPr/>
              <a:t>07/01/2026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83091EB-AAA5-4372-A084-A10E66F0F98C}" type="datetimeFigureOut">
              <a:rPr lang="fr-FR" smtClean="0"/>
              <a:pPr/>
              <a:t>07/01/2026</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EDA0406-1827-47C7-A3AF-4F4C19C1A59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8.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7.png"/><Relationship Id="rId2" Type="http://schemas.microsoft.com/office/2007/relationships/media" Target="../media/media2.m4a"/><Relationship Id="rId1" Type="http://schemas.openxmlformats.org/officeDocument/2006/relationships/tags" Target="../tags/tag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0232" y="405518"/>
            <a:ext cx="2483768" cy="164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2218" y="417477"/>
            <a:ext cx="2095500" cy="1228165"/>
          </a:xfrm>
          <a:prstGeom prst="rect">
            <a:avLst/>
          </a:prstGeom>
        </p:spPr>
      </p:pic>
      <p:sp>
        <p:nvSpPr>
          <p:cNvPr id="2" name="Titre 1"/>
          <p:cNvSpPr>
            <a:spLocks noGrp="1"/>
          </p:cNvSpPr>
          <p:nvPr>
            <p:ph type="title"/>
          </p:nvPr>
        </p:nvSpPr>
        <p:spPr>
          <a:xfrm>
            <a:off x="539552" y="1645642"/>
            <a:ext cx="7467600" cy="1031823"/>
          </a:xfrm>
        </p:spPr>
        <p:txBody>
          <a:bodyPr>
            <a:normAutofit fontScale="90000"/>
          </a:bodyPr>
          <a:lstStyle/>
          <a:p>
            <a:r>
              <a:rPr lang="fr-FR" sz="3200" b="1" dirty="0" smtClean="0">
                <a:effectLst>
                  <a:outerShdw blurRad="38100" dist="38100" dir="2700000" algn="tl">
                    <a:srgbClr val="000000">
                      <a:alpha val="43137"/>
                    </a:srgbClr>
                  </a:outerShdw>
                </a:effectLst>
                <a:latin typeface="Bodoni MT Black" pitchFamily="18" charset="0"/>
              </a:rPr>
              <a:t>PRÉSENTATION DE NOTRE BTS Commerce International à Mana</a:t>
            </a:r>
            <a:endParaRPr lang="fr-FR" sz="3200" b="1" dirty="0">
              <a:effectLst>
                <a:outerShdw blurRad="38100" dist="38100" dir="2700000" algn="tl">
                  <a:srgbClr val="000000">
                    <a:alpha val="43137"/>
                  </a:srgbClr>
                </a:outerShdw>
              </a:effectLst>
              <a:latin typeface="Bodoni MT Black" pitchFamily="18" charset="0"/>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43608" y="2708920"/>
            <a:ext cx="5901080" cy="390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648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4664"/>
            <a:ext cx="8928992" cy="990600"/>
          </a:xfrm>
        </p:spPr>
        <p:txBody>
          <a:bodyPr>
            <a:normAutofit fontScale="90000"/>
          </a:body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Développement Commercial International</a:t>
            </a:r>
            <a:endParaRPr lang="fr-FR" sz="3600" b="1" dirty="0">
              <a:latin typeface="Bodoni MT Black" pitchFamily="18" charset="0"/>
            </a:endParaRPr>
          </a:p>
        </p:txBody>
      </p:sp>
      <p:sp>
        <p:nvSpPr>
          <p:cNvPr id="5" name="Espace réservé du contenu 4"/>
          <p:cNvSpPr>
            <a:spLocks noGrp="1"/>
          </p:cNvSpPr>
          <p:nvPr>
            <p:ph idx="1"/>
          </p:nvPr>
        </p:nvSpPr>
        <p:spPr>
          <a:xfrm>
            <a:off x="0" y="1196752"/>
            <a:ext cx="9144000" cy="5661248"/>
          </a:xfrm>
        </p:spPr>
        <p:txBody>
          <a:bodyPr>
            <a:normAutofit/>
          </a:bodyPr>
          <a:lstStyle/>
          <a:p>
            <a:endParaRPr lang="fr-FR"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pPr marL="0" indent="0">
              <a:buNone/>
            </a:pPr>
            <a:r>
              <a:rPr lang="fr-FR" b="1" dirty="0" smtClean="0"/>
              <a:t>  </a:t>
            </a:r>
            <a:endParaRPr lang="fr-FR" dirty="0"/>
          </a:p>
        </p:txBody>
      </p:sp>
      <p:pic>
        <p:nvPicPr>
          <p:cNvPr id="8" name="Image 7"/>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484784"/>
            <a:ext cx="5760640" cy="2664296"/>
          </a:xfrm>
          <a:prstGeom prst="rect">
            <a:avLst/>
          </a:prstGeom>
          <a:ln>
            <a:noFill/>
          </a:ln>
          <a:extLst>
            <a:ext uri="{53640926-AAD7-44D8-BBD7-CCE9431645EC}">
              <a14:shadowObscured xmlns:a14="http://schemas.microsoft.com/office/drawing/2010/main"/>
            </a:ext>
          </a:extLst>
        </p:spPr>
      </p:pic>
      <p:cxnSp>
        <p:nvCxnSpPr>
          <p:cNvPr id="9" name="Connecteur droit avec flèche 8"/>
          <p:cNvCxnSpPr/>
          <p:nvPr/>
        </p:nvCxnSpPr>
        <p:spPr>
          <a:xfrm flipV="1">
            <a:off x="2123728" y="2060848"/>
            <a:ext cx="1728192"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20760443">
            <a:off x="361485" y="4328077"/>
            <a:ext cx="5763116" cy="923330"/>
          </a:xfrm>
          <a:prstGeom prst="rect">
            <a:avLst/>
          </a:prstGeom>
          <a:noFill/>
        </p:spPr>
        <p:txBody>
          <a:bodyPr wrap="none" lIns="91440" tIns="45720" rIns="91440" bIns="45720">
            <a:spAutoFit/>
          </a:bodyPr>
          <a:lstStyle/>
          <a:p>
            <a:pPr algn="ctr"/>
            <a:r>
              <a:rPr lang="fr-F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É</a:t>
            </a: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tude de marché</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2699792" y="4509120"/>
            <a:ext cx="6264696" cy="2031325"/>
          </a:xfrm>
          <a:prstGeom prst="rect">
            <a:avLst/>
          </a:prstGeom>
        </p:spPr>
        <p:txBody>
          <a:bodyPr wrap="square">
            <a:spAutoFit/>
          </a:bodyPr>
          <a:lstStyle/>
          <a:p>
            <a:endParaRPr lang="fr-FR" b="1" dirty="0" smtClean="0"/>
          </a:p>
          <a:p>
            <a:endParaRPr lang="fr-FR" b="1" dirty="0"/>
          </a:p>
          <a:p>
            <a:pPr algn="r"/>
            <a:r>
              <a:rPr lang="fr-FR" b="1" dirty="0" smtClean="0">
                <a:solidFill>
                  <a:srgbClr val="0070C0"/>
                </a:solidFill>
              </a:rPr>
              <a:t>OFFRE</a:t>
            </a:r>
            <a:r>
              <a:rPr lang="fr-FR" b="1" dirty="0">
                <a:solidFill>
                  <a:srgbClr val="0070C0"/>
                </a:solidFill>
              </a:rPr>
              <a:t> : Y </a:t>
            </a:r>
            <a:r>
              <a:rPr lang="fr-FR" b="1" dirty="0" err="1">
                <a:solidFill>
                  <a:srgbClr val="0070C0"/>
                </a:solidFill>
              </a:rPr>
              <a:t>a-t-il</a:t>
            </a:r>
            <a:r>
              <a:rPr lang="fr-FR" b="1" dirty="0">
                <a:solidFill>
                  <a:srgbClr val="0070C0"/>
                </a:solidFill>
              </a:rPr>
              <a:t> déjà du miel en Allemagne ?</a:t>
            </a:r>
            <a:endParaRPr lang="fr-FR" dirty="0">
              <a:solidFill>
                <a:srgbClr val="0070C0"/>
              </a:solidFill>
            </a:endParaRPr>
          </a:p>
          <a:p>
            <a:pPr algn="r"/>
            <a:r>
              <a:rPr lang="fr-FR" b="1" dirty="0">
                <a:solidFill>
                  <a:srgbClr val="0070C0"/>
                </a:solidFill>
              </a:rPr>
              <a:t>Y </a:t>
            </a:r>
            <a:r>
              <a:rPr lang="fr-FR" b="1" dirty="0" err="1">
                <a:solidFill>
                  <a:srgbClr val="0070C0"/>
                </a:solidFill>
              </a:rPr>
              <a:t>a-t-il</a:t>
            </a:r>
            <a:r>
              <a:rPr lang="fr-FR" b="1" dirty="0">
                <a:solidFill>
                  <a:srgbClr val="0070C0"/>
                </a:solidFill>
              </a:rPr>
              <a:t> de la place pour un nouveau concurrent ?</a:t>
            </a:r>
            <a:endParaRPr lang="fr-FR" dirty="0">
              <a:solidFill>
                <a:srgbClr val="0070C0"/>
              </a:solidFill>
            </a:endParaRPr>
          </a:p>
          <a:p>
            <a:endParaRPr lang="fr-FR" b="1" dirty="0" smtClean="0"/>
          </a:p>
          <a:p>
            <a:r>
              <a:rPr lang="fr-FR" b="1" dirty="0" smtClean="0"/>
              <a:t>DEMANDE</a:t>
            </a:r>
            <a:r>
              <a:rPr lang="fr-FR" b="1" dirty="0"/>
              <a:t> : </a:t>
            </a:r>
            <a:r>
              <a:rPr lang="fr-FR" b="1" dirty="0" smtClean="0"/>
              <a:t>Les </a:t>
            </a:r>
            <a:r>
              <a:rPr lang="fr-FR" b="1" dirty="0"/>
              <a:t>allemands consomment-ils du miel ? Si oui alors</a:t>
            </a:r>
            <a:r>
              <a:rPr lang="fr-FR" b="1" dirty="0" smtClean="0"/>
              <a:t>… on peut viser le marché allemand</a:t>
            </a:r>
            <a:endParaRPr lang="fr-FR" dirty="0"/>
          </a:p>
        </p:txBody>
      </p:sp>
    </p:spTree>
    <p:extLst>
      <p:ext uri="{BB962C8B-B14F-4D97-AF65-F5344CB8AC3E}">
        <p14:creationId xmlns:p14="http://schemas.microsoft.com/office/powerpoint/2010/main" val="14068131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80">
                                          <p:stCondLst>
                                            <p:cond delay="0"/>
                                          </p:stCondLst>
                                        </p:cTn>
                                        <p:tgtEl>
                                          <p:spTgt spid="6">
                                            <p:txEl>
                                              <p:pRg st="2" end="2"/>
                                            </p:txEl>
                                          </p:spTgt>
                                        </p:tgtEl>
                                      </p:cBhvr>
                                    </p:animEffect>
                                    <p:anim calcmode="lin" valueType="num">
                                      <p:cBhvr>
                                        <p:cTn id="8"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2" end="2"/>
                                            </p:txEl>
                                          </p:spTgt>
                                        </p:tgtEl>
                                      </p:cBhvr>
                                      <p:to x="100000" y="60000"/>
                                    </p:animScale>
                                    <p:animScale>
                                      <p:cBhvr>
                                        <p:cTn id="14" dur="166" decel="50000">
                                          <p:stCondLst>
                                            <p:cond delay="676"/>
                                          </p:stCondLst>
                                        </p:cTn>
                                        <p:tgtEl>
                                          <p:spTgt spid="6">
                                            <p:txEl>
                                              <p:pRg st="2" end="2"/>
                                            </p:txEl>
                                          </p:spTgt>
                                        </p:tgtEl>
                                      </p:cBhvr>
                                      <p:to x="100000" y="100000"/>
                                    </p:animScale>
                                    <p:animScale>
                                      <p:cBhvr>
                                        <p:cTn id="15" dur="26">
                                          <p:stCondLst>
                                            <p:cond delay="1312"/>
                                          </p:stCondLst>
                                        </p:cTn>
                                        <p:tgtEl>
                                          <p:spTgt spid="6">
                                            <p:txEl>
                                              <p:pRg st="2" end="2"/>
                                            </p:txEl>
                                          </p:spTgt>
                                        </p:tgtEl>
                                      </p:cBhvr>
                                      <p:to x="100000" y="80000"/>
                                    </p:animScale>
                                    <p:animScale>
                                      <p:cBhvr>
                                        <p:cTn id="16" dur="166" decel="50000">
                                          <p:stCondLst>
                                            <p:cond delay="1338"/>
                                          </p:stCondLst>
                                        </p:cTn>
                                        <p:tgtEl>
                                          <p:spTgt spid="6">
                                            <p:txEl>
                                              <p:pRg st="2" end="2"/>
                                            </p:txEl>
                                          </p:spTgt>
                                        </p:tgtEl>
                                      </p:cBhvr>
                                      <p:to x="100000" y="100000"/>
                                    </p:animScale>
                                    <p:animScale>
                                      <p:cBhvr>
                                        <p:cTn id="17" dur="26">
                                          <p:stCondLst>
                                            <p:cond delay="1642"/>
                                          </p:stCondLst>
                                        </p:cTn>
                                        <p:tgtEl>
                                          <p:spTgt spid="6">
                                            <p:txEl>
                                              <p:pRg st="2" end="2"/>
                                            </p:txEl>
                                          </p:spTgt>
                                        </p:tgtEl>
                                      </p:cBhvr>
                                      <p:to x="100000" y="90000"/>
                                    </p:animScale>
                                    <p:animScale>
                                      <p:cBhvr>
                                        <p:cTn id="18" dur="166" decel="50000">
                                          <p:stCondLst>
                                            <p:cond delay="1668"/>
                                          </p:stCondLst>
                                        </p:cTn>
                                        <p:tgtEl>
                                          <p:spTgt spid="6">
                                            <p:txEl>
                                              <p:pRg st="2" end="2"/>
                                            </p:txEl>
                                          </p:spTgt>
                                        </p:tgtEl>
                                      </p:cBhvr>
                                      <p:to x="100000" y="100000"/>
                                    </p:animScale>
                                    <p:animScale>
                                      <p:cBhvr>
                                        <p:cTn id="19" dur="26">
                                          <p:stCondLst>
                                            <p:cond delay="1808"/>
                                          </p:stCondLst>
                                        </p:cTn>
                                        <p:tgtEl>
                                          <p:spTgt spid="6">
                                            <p:txEl>
                                              <p:pRg st="2" end="2"/>
                                            </p:txEl>
                                          </p:spTgt>
                                        </p:tgtEl>
                                      </p:cBhvr>
                                      <p:to x="100000" y="95000"/>
                                    </p:animScale>
                                    <p:animScale>
                                      <p:cBhvr>
                                        <p:cTn id="20" dur="166" decel="50000">
                                          <p:stCondLst>
                                            <p:cond delay="1834"/>
                                          </p:stCondLst>
                                        </p:cTn>
                                        <p:tgtEl>
                                          <p:spTgt spid="6">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down)">
                                      <p:cBhvr>
                                        <p:cTn id="23" dur="580">
                                          <p:stCondLst>
                                            <p:cond delay="0"/>
                                          </p:stCondLst>
                                        </p:cTn>
                                        <p:tgtEl>
                                          <p:spTgt spid="6">
                                            <p:txEl>
                                              <p:pRg st="3" end="3"/>
                                            </p:txEl>
                                          </p:spTgt>
                                        </p:tgtEl>
                                      </p:cBhvr>
                                    </p:animEffect>
                                    <p:anim calcmode="lin" valueType="num">
                                      <p:cBhvr>
                                        <p:cTn id="24"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3" end="3"/>
                                            </p:txEl>
                                          </p:spTgt>
                                        </p:tgtEl>
                                      </p:cBhvr>
                                      <p:to x="100000" y="60000"/>
                                    </p:animScale>
                                    <p:animScale>
                                      <p:cBhvr>
                                        <p:cTn id="30" dur="166" decel="50000">
                                          <p:stCondLst>
                                            <p:cond delay="676"/>
                                          </p:stCondLst>
                                        </p:cTn>
                                        <p:tgtEl>
                                          <p:spTgt spid="6">
                                            <p:txEl>
                                              <p:pRg st="3" end="3"/>
                                            </p:txEl>
                                          </p:spTgt>
                                        </p:tgtEl>
                                      </p:cBhvr>
                                      <p:to x="100000" y="100000"/>
                                    </p:animScale>
                                    <p:animScale>
                                      <p:cBhvr>
                                        <p:cTn id="31" dur="26">
                                          <p:stCondLst>
                                            <p:cond delay="1312"/>
                                          </p:stCondLst>
                                        </p:cTn>
                                        <p:tgtEl>
                                          <p:spTgt spid="6">
                                            <p:txEl>
                                              <p:pRg st="3" end="3"/>
                                            </p:txEl>
                                          </p:spTgt>
                                        </p:tgtEl>
                                      </p:cBhvr>
                                      <p:to x="100000" y="80000"/>
                                    </p:animScale>
                                    <p:animScale>
                                      <p:cBhvr>
                                        <p:cTn id="32" dur="166" decel="50000">
                                          <p:stCondLst>
                                            <p:cond delay="1338"/>
                                          </p:stCondLst>
                                        </p:cTn>
                                        <p:tgtEl>
                                          <p:spTgt spid="6">
                                            <p:txEl>
                                              <p:pRg st="3" end="3"/>
                                            </p:txEl>
                                          </p:spTgt>
                                        </p:tgtEl>
                                      </p:cBhvr>
                                      <p:to x="100000" y="100000"/>
                                    </p:animScale>
                                    <p:animScale>
                                      <p:cBhvr>
                                        <p:cTn id="33" dur="26">
                                          <p:stCondLst>
                                            <p:cond delay="1642"/>
                                          </p:stCondLst>
                                        </p:cTn>
                                        <p:tgtEl>
                                          <p:spTgt spid="6">
                                            <p:txEl>
                                              <p:pRg st="3" end="3"/>
                                            </p:txEl>
                                          </p:spTgt>
                                        </p:tgtEl>
                                      </p:cBhvr>
                                      <p:to x="100000" y="90000"/>
                                    </p:animScale>
                                    <p:animScale>
                                      <p:cBhvr>
                                        <p:cTn id="34" dur="166" decel="50000">
                                          <p:stCondLst>
                                            <p:cond delay="1668"/>
                                          </p:stCondLst>
                                        </p:cTn>
                                        <p:tgtEl>
                                          <p:spTgt spid="6">
                                            <p:txEl>
                                              <p:pRg st="3" end="3"/>
                                            </p:txEl>
                                          </p:spTgt>
                                        </p:tgtEl>
                                      </p:cBhvr>
                                      <p:to x="100000" y="100000"/>
                                    </p:animScale>
                                    <p:animScale>
                                      <p:cBhvr>
                                        <p:cTn id="35" dur="26">
                                          <p:stCondLst>
                                            <p:cond delay="1808"/>
                                          </p:stCondLst>
                                        </p:cTn>
                                        <p:tgtEl>
                                          <p:spTgt spid="6">
                                            <p:txEl>
                                              <p:pRg st="3" end="3"/>
                                            </p:txEl>
                                          </p:spTgt>
                                        </p:tgtEl>
                                      </p:cBhvr>
                                      <p:to x="100000" y="95000"/>
                                    </p:animScale>
                                    <p:animScale>
                                      <p:cBhvr>
                                        <p:cTn id="36" dur="166" decel="50000">
                                          <p:stCondLst>
                                            <p:cond delay="1834"/>
                                          </p:stCondLst>
                                        </p:cTn>
                                        <p:tgtEl>
                                          <p:spTgt spid="6">
                                            <p:txEl>
                                              <p:pRg st="3" end="3"/>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ipe(down)">
                                      <p:cBhvr>
                                        <p:cTn id="41" dur="580">
                                          <p:stCondLst>
                                            <p:cond delay="0"/>
                                          </p:stCondLst>
                                        </p:cTn>
                                        <p:tgtEl>
                                          <p:spTgt spid="6">
                                            <p:txEl>
                                              <p:pRg st="5" end="5"/>
                                            </p:txEl>
                                          </p:spTgt>
                                        </p:tgtEl>
                                      </p:cBhvr>
                                    </p:animEffect>
                                    <p:anim calcmode="lin" valueType="num">
                                      <p:cBhvr>
                                        <p:cTn id="42"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xEl>
                                              <p:pRg st="5" end="5"/>
                                            </p:txEl>
                                          </p:spTgt>
                                        </p:tgtEl>
                                      </p:cBhvr>
                                      <p:to x="100000" y="60000"/>
                                    </p:animScale>
                                    <p:animScale>
                                      <p:cBhvr>
                                        <p:cTn id="48" dur="166" decel="50000">
                                          <p:stCondLst>
                                            <p:cond delay="676"/>
                                          </p:stCondLst>
                                        </p:cTn>
                                        <p:tgtEl>
                                          <p:spTgt spid="6">
                                            <p:txEl>
                                              <p:pRg st="5" end="5"/>
                                            </p:txEl>
                                          </p:spTgt>
                                        </p:tgtEl>
                                      </p:cBhvr>
                                      <p:to x="100000" y="100000"/>
                                    </p:animScale>
                                    <p:animScale>
                                      <p:cBhvr>
                                        <p:cTn id="49" dur="26">
                                          <p:stCondLst>
                                            <p:cond delay="1312"/>
                                          </p:stCondLst>
                                        </p:cTn>
                                        <p:tgtEl>
                                          <p:spTgt spid="6">
                                            <p:txEl>
                                              <p:pRg st="5" end="5"/>
                                            </p:txEl>
                                          </p:spTgt>
                                        </p:tgtEl>
                                      </p:cBhvr>
                                      <p:to x="100000" y="80000"/>
                                    </p:animScale>
                                    <p:animScale>
                                      <p:cBhvr>
                                        <p:cTn id="50" dur="166" decel="50000">
                                          <p:stCondLst>
                                            <p:cond delay="1338"/>
                                          </p:stCondLst>
                                        </p:cTn>
                                        <p:tgtEl>
                                          <p:spTgt spid="6">
                                            <p:txEl>
                                              <p:pRg st="5" end="5"/>
                                            </p:txEl>
                                          </p:spTgt>
                                        </p:tgtEl>
                                      </p:cBhvr>
                                      <p:to x="100000" y="100000"/>
                                    </p:animScale>
                                    <p:animScale>
                                      <p:cBhvr>
                                        <p:cTn id="51" dur="26">
                                          <p:stCondLst>
                                            <p:cond delay="1642"/>
                                          </p:stCondLst>
                                        </p:cTn>
                                        <p:tgtEl>
                                          <p:spTgt spid="6">
                                            <p:txEl>
                                              <p:pRg st="5" end="5"/>
                                            </p:txEl>
                                          </p:spTgt>
                                        </p:tgtEl>
                                      </p:cBhvr>
                                      <p:to x="100000" y="90000"/>
                                    </p:animScale>
                                    <p:animScale>
                                      <p:cBhvr>
                                        <p:cTn id="52" dur="166" decel="50000">
                                          <p:stCondLst>
                                            <p:cond delay="1668"/>
                                          </p:stCondLst>
                                        </p:cTn>
                                        <p:tgtEl>
                                          <p:spTgt spid="6">
                                            <p:txEl>
                                              <p:pRg st="5" end="5"/>
                                            </p:txEl>
                                          </p:spTgt>
                                        </p:tgtEl>
                                      </p:cBhvr>
                                      <p:to x="100000" y="100000"/>
                                    </p:animScale>
                                    <p:animScale>
                                      <p:cBhvr>
                                        <p:cTn id="53" dur="26">
                                          <p:stCondLst>
                                            <p:cond delay="1808"/>
                                          </p:stCondLst>
                                        </p:cTn>
                                        <p:tgtEl>
                                          <p:spTgt spid="6">
                                            <p:txEl>
                                              <p:pRg st="5" end="5"/>
                                            </p:txEl>
                                          </p:spTgt>
                                        </p:tgtEl>
                                      </p:cBhvr>
                                      <p:to x="100000" y="95000"/>
                                    </p:animScale>
                                    <p:animScale>
                                      <p:cBhvr>
                                        <p:cTn id="54" dur="166" decel="50000">
                                          <p:stCondLst>
                                            <p:cond delay="1834"/>
                                          </p:stCondLst>
                                        </p:cTn>
                                        <p:tgtEl>
                                          <p:spTgt spid="6">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294112" y="4566620"/>
            <a:ext cx="2376264" cy="430529"/>
          </a:xfrm>
        </p:spPr>
        <p:txBody>
          <a:bodyPr>
            <a:normAutofit fontScale="85000" lnSpcReduction="10000"/>
          </a:bodyPr>
          <a:lstStyle/>
          <a:p>
            <a:pPr marL="0" lvl="0" indent="0">
              <a:buNone/>
            </a:pPr>
            <a:r>
              <a:rPr lang="fr-FR" altLang="fr-FR" b="1" dirty="0" smtClean="0">
                <a:latin typeface="Calibri" pitchFamily="34" charset="0"/>
                <a:ea typeface="Calibri" pitchFamily="34" charset="0"/>
                <a:cs typeface="Times New Roman" pitchFamily="18" charset="0"/>
              </a:rPr>
              <a:t>Le miel = Der </a:t>
            </a:r>
            <a:r>
              <a:rPr lang="fr-FR" altLang="fr-FR" b="1" dirty="0" err="1" smtClean="0">
                <a:latin typeface="Calibri" pitchFamily="34" charset="0"/>
                <a:ea typeface="Calibri" pitchFamily="34" charset="0"/>
                <a:cs typeface="Times New Roman" pitchFamily="18" charset="0"/>
              </a:rPr>
              <a:t>Honig</a:t>
            </a:r>
            <a:endParaRPr lang="fr-FR" altLang="fr-FR" sz="700" dirty="0" smtClean="0">
              <a:latin typeface="Arial" pitchFamily="34" charset="0"/>
              <a:cs typeface="Arial" pitchFamily="34" charset="0"/>
            </a:endParaRPr>
          </a:p>
        </p:txBody>
      </p:sp>
      <p:pic>
        <p:nvPicPr>
          <p:cNvPr id="2051" name="Imag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318" y="3330724"/>
            <a:ext cx="2508119" cy="2902322"/>
          </a:xfrm>
          <a:prstGeom prst="rect">
            <a:avLst/>
          </a:prstGeom>
          <a:noFill/>
          <a:extLst>
            <a:ext uri="{909E8E84-426E-40DD-AFC4-6F175D3DCCD1}">
              <a14:hiddenFill xmlns:a14="http://schemas.microsoft.com/office/drawing/2010/main">
                <a:solidFill>
                  <a:srgbClr val="FFFFFF"/>
                </a:solidFill>
              </a14:hiddenFill>
            </a:ext>
          </a:extLst>
        </p:spPr>
      </p:pic>
      <p:sp>
        <p:nvSpPr>
          <p:cNvPr id="11" name="Zone de texte 10"/>
          <p:cNvSpPr txBox="1">
            <a:spLocks noChangeArrowheads="1"/>
          </p:cNvSpPr>
          <p:nvPr/>
        </p:nvSpPr>
        <p:spPr bwMode="auto">
          <a:xfrm rot="372008">
            <a:off x="4992156" y="2967515"/>
            <a:ext cx="41449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3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a typeface="Calibri" pitchFamily="34" charset="0"/>
                <a:cs typeface="Times New Roman" pitchFamily="18" charset="0"/>
              </a:rPr>
              <a:t>MARKETING</a:t>
            </a:r>
            <a:endParaRPr kumimoji="0" lang="fr-FR" altLang="fr-FR" sz="1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2" name="Rectangle 5"/>
          <p:cNvSpPr>
            <a:spLocks noChangeArrowheads="1"/>
          </p:cNvSpPr>
          <p:nvPr/>
        </p:nvSpPr>
        <p:spPr bwMode="auto">
          <a:xfrm>
            <a:off x="-1" y="1366610"/>
            <a:ext cx="896449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Nécessité d’adapter le produit aux normes allemandes : Que doit-on écrire sur les étiquettes ?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itre 1"/>
          <p:cNvSpPr txBox="1">
            <a:spLocks/>
          </p:cNvSpPr>
          <p:nvPr/>
        </p:nvSpPr>
        <p:spPr>
          <a:xfrm>
            <a:off x="180975" y="529054"/>
            <a:ext cx="8928992"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Développement Commercial International</a:t>
            </a:r>
            <a:endParaRPr lang="fr-FR" sz="3600" b="1" dirty="0">
              <a:latin typeface="Bodoni MT Black" pitchFamily="18" charset="0"/>
            </a:endParaRPr>
          </a:p>
        </p:txBody>
      </p:sp>
    </p:spTree>
    <p:extLst>
      <p:ext uri="{BB962C8B-B14F-4D97-AF65-F5344CB8AC3E}">
        <p14:creationId xmlns:p14="http://schemas.microsoft.com/office/powerpoint/2010/main" val="3431348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318" y="2996952"/>
            <a:ext cx="2796557" cy="32360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9772" y="4270375"/>
            <a:ext cx="1663700" cy="1682750"/>
          </a:xfrm>
          <a:prstGeom prst="rect">
            <a:avLst/>
          </a:prstGeom>
          <a:noFill/>
          <a:extLst>
            <a:ext uri="{909E8E84-426E-40DD-AFC4-6F175D3DCCD1}">
              <a14:hiddenFill xmlns:a14="http://schemas.microsoft.com/office/drawing/2010/main">
                <a:solidFill>
                  <a:srgbClr val="FFFFFF"/>
                </a:solidFill>
              </a14:hiddenFill>
            </a:ext>
          </a:extLst>
        </p:spPr>
      </p:pic>
      <p:sp>
        <p:nvSpPr>
          <p:cNvPr id="11" name="Zone de texte 10"/>
          <p:cNvSpPr txBox="1">
            <a:spLocks noChangeArrowheads="1"/>
          </p:cNvSpPr>
          <p:nvPr/>
        </p:nvSpPr>
        <p:spPr bwMode="auto">
          <a:xfrm rot="372008">
            <a:off x="5278291" y="3425967"/>
            <a:ext cx="38580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3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a typeface="Calibri" pitchFamily="34" charset="0"/>
                <a:cs typeface="Times New Roman" pitchFamily="18" charset="0"/>
              </a:rPr>
              <a:t>MARKETING</a:t>
            </a:r>
            <a:endParaRPr kumimoji="0" lang="fr-FR" altLang="fr-FR" sz="1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2" name="Rectangle 5"/>
          <p:cNvSpPr>
            <a:spLocks noChangeArrowheads="1"/>
          </p:cNvSpPr>
          <p:nvPr/>
        </p:nvSpPr>
        <p:spPr bwMode="auto">
          <a:xfrm>
            <a:off x="-1" y="627946"/>
            <a:ext cx="896449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Nécessité d’adapter le produit à la culture allemande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Bonne image du « Made In France » pour la</a:t>
            </a:r>
            <a:r>
              <a:rPr kumimoji="0" lang="fr-FR" altLang="fr-F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gastronomie.  </a:t>
            </a:r>
          </a:p>
          <a:p>
            <a:pPr fontAlgn="base">
              <a:spcBef>
                <a:spcPct val="0"/>
              </a:spcBef>
              <a:spcAft>
                <a:spcPct val="0"/>
              </a:spcAft>
            </a:pPr>
            <a:r>
              <a:rPr lang="fr-FR" altLang="fr-FR" sz="2400" b="1" dirty="0" smtClean="0">
                <a:latin typeface="Calibri" pitchFamily="34" charset="0"/>
                <a:ea typeface="Calibri" pitchFamily="34" charset="0"/>
                <a:cs typeface="Times New Roman" pitchFamily="18" charset="0"/>
              </a:rPr>
              <a:t>	</a:t>
            </a:r>
            <a:r>
              <a:rPr lang="fr-FR" altLang="fr-FR" sz="2400" b="1" dirty="0">
                <a:latin typeface="Calibri" pitchFamily="34" charset="0"/>
                <a:ea typeface="Calibri" pitchFamily="34" charset="0"/>
                <a:cs typeface="Times New Roman" pitchFamily="18" charset="0"/>
              </a:rPr>
              <a:t>Comment intégrer l’origine guyanaise sur le produit ?</a:t>
            </a:r>
          </a:p>
          <a:p>
            <a:pPr marL="0" marR="0" lvl="0" indent="0" algn="l" defTabSz="914400" rtl="0" eaLnBrk="1" fontAlgn="base" latinLnBrk="0" hangingPunct="1">
              <a:lnSpc>
                <a:spcPct val="100000"/>
              </a:lnSpc>
              <a:spcBef>
                <a:spcPct val="0"/>
              </a:spcBef>
              <a:spcAft>
                <a:spcPct val="0"/>
              </a:spcAft>
              <a:buClrTx/>
              <a:buSzTx/>
              <a:buFontTx/>
              <a:buNone/>
              <a:tabLst/>
            </a:pPr>
            <a:r>
              <a:rPr lang="fr-FR" altLang="fr-FR" sz="2400" b="1" dirty="0" smtClean="0">
                <a:latin typeface="Calibri" pitchFamily="34" charset="0"/>
                <a:ea typeface="Calibri" pitchFamily="34" charset="0"/>
                <a:cs typeface="Times New Roman" pitchFamily="18" charset="0"/>
              </a:rPr>
              <a:t>					S</a:t>
            </a: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ont-ils sensibles aux labels</a:t>
            </a:r>
            <a:r>
              <a:rPr kumimoji="0" lang="fr-FR" altLang="fr-F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Image 18"/>
          <p:cNvPicPr/>
          <p:nvPr/>
        </p:nvPicPr>
        <p:blipFill>
          <a:blip r:embed="rId4" cstate="email">
            <a:extLst>
              <a:ext uri="{28A0092B-C50C-407E-A947-70E740481C1C}">
                <a14:useLocalDpi xmlns:a14="http://schemas.microsoft.com/office/drawing/2010/main"/>
              </a:ext>
            </a:extLst>
          </a:blip>
          <a:stretch>
            <a:fillRect/>
          </a:stretch>
        </p:blipFill>
        <p:spPr>
          <a:xfrm>
            <a:off x="2983230" y="4005064"/>
            <a:ext cx="3244954" cy="2078928"/>
          </a:xfrm>
          <a:prstGeom prst="rect">
            <a:avLst/>
          </a:prstGeom>
        </p:spPr>
      </p:pic>
      <p:sp>
        <p:nvSpPr>
          <p:cNvPr id="16" name="Titre 1"/>
          <p:cNvSpPr>
            <a:spLocks noGrp="1"/>
          </p:cNvSpPr>
          <p:nvPr>
            <p:ph type="title"/>
          </p:nvPr>
        </p:nvSpPr>
        <p:spPr>
          <a:xfrm>
            <a:off x="251520" y="404664"/>
            <a:ext cx="8928992" cy="990600"/>
          </a:xfrm>
        </p:spPr>
        <p:txBody>
          <a:bodyPr>
            <a:normAutofit fontScale="90000"/>
          </a:body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Développement Commercial International</a:t>
            </a:r>
            <a:endParaRPr lang="fr-FR" sz="3600" b="1" dirty="0">
              <a:latin typeface="Bodoni MT Black" pitchFamily="18" charset="0"/>
            </a:endParaRPr>
          </a:p>
        </p:txBody>
      </p:sp>
    </p:spTree>
    <p:extLst>
      <p:ext uri="{BB962C8B-B14F-4D97-AF65-F5344CB8AC3E}">
        <p14:creationId xmlns:p14="http://schemas.microsoft.com/office/powerpoint/2010/main" val="2506306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4664"/>
            <a:ext cx="8928992" cy="990600"/>
          </a:xfrm>
        </p:spPr>
        <p:txBody>
          <a:bodyPr>
            <a:normAutofit/>
          </a:bodyPr>
          <a:lstStyle/>
          <a:p>
            <a:r>
              <a:rPr lang="fr-FR" sz="3600" b="1" dirty="0" smtClean="0">
                <a:latin typeface="Bodoni MT Black" pitchFamily="18" charset="0"/>
              </a:rPr>
              <a:t>Relation Commerciale Interculturelle</a:t>
            </a:r>
            <a:endParaRPr lang="fr-FR" sz="3600" b="1" dirty="0">
              <a:latin typeface="Bodoni MT Black" pitchFamily="18" charset="0"/>
            </a:endParaRPr>
          </a:p>
        </p:txBody>
      </p:sp>
      <p:sp>
        <p:nvSpPr>
          <p:cNvPr id="12" name="Rectangle 5"/>
          <p:cNvSpPr>
            <a:spLocks noChangeArrowheads="1"/>
          </p:cNvSpPr>
          <p:nvPr/>
        </p:nvSpPr>
        <p:spPr bwMode="auto">
          <a:xfrm>
            <a:off x="0" y="836712"/>
            <a:ext cx="896449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smtClean="0">
                <a:ln>
                  <a:noFill/>
                </a:ln>
                <a:solidFill>
                  <a:srgbClr val="0070C0"/>
                </a:solidFill>
                <a:effectLst/>
                <a:latin typeface="Arial" pitchFamily="34" charset="0"/>
                <a:cs typeface="Arial" pitchFamily="34" charset="0"/>
              </a:rPr>
              <a:t>Comment </a:t>
            </a:r>
            <a:r>
              <a:rPr kumimoji="0" lang="fr-FR" altLang="fr-FR" sz="2800" b="1" i="0" u="none" strike="noStrike" cap="none" normalizeH="0" baseline="0" dirty="0" smtClean="0">
                <a:ln>
                  <a:noFill/>
                </a:ln>
                <a:solidFill>
                  <a:schemeClr val="tx2"/>
                </a:solidFill>
                <a:effectLst/>
                <a:latin typeface="Arial" pitchFamily="34" charset="0"/>
                <a:cs typeface="Arial" pitchFamily="34" charset="0"/>
              </a:rPr>
              <a:t>communiquer</a:t>
            </a:r>
            <a:r>
              <a:rPr kumimoji="0" lang="fr-FR" altLang="fr-FR" sz="2800" b="0" i="0" u="none" strike="noStrike" cap="none" normalizeH="0" baseline="0" dirty="0" smtClean="0">
                <a:ln>
                  <a:noFill/>
                </a:ln>
                <a:solidFill>
                  <a:srgbClr val="0070C0"/>
                </a:solidFill>
                <a:effectLst/>
                <a:latin typeface="Arial" pitchFamily="34" charset="0"/>
                <a:cs typeface="Arial" pitchFamily="34" charset="0"/>
              </a:rPr>
              <a:t> avec des </a:t>
            </a:r>
            <a:r>
              <a:rPr kumimoji="0" lang="fr-FR" altLang="fr-FR" sz="28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clients</a:t>
            </a:r>
            <a:r>
              <a:rPr kumimoji="0" lang="fr-FR" altLang="fr-FR" sz="2800" b="1" i="0" u="none" strike="noStrike" cap="none" normalizeH="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 étrangers </a:t>
            </a:r>
            <a:r>
              <a:rPr kumimoji="0" lang="fr-FR" altLang="fr-FR" sz="2800" b="0" i="0" u="none" strike="noStrike" cap="none" normalizeH="0" dirty="0" smtClean="0">
                <a:ln>
                  <a:noFill/>
                </a:ln>
                <a:solidFill>
                  <a:srgbClr val="0070C0"/>
                </a:solidFill>
                <a:effectLst/>
                <a:latin typeface="Arial" pitchFamily="34" charset="0"/>
                <a:cs typeface="Arial" pitchFamily="34" charset="0"/>
              </a:rPr>
              <a:t>et des partenaires commerciaux qui n’ont pas la même </a:t>
            </a:r>
            <a:r>
              <a:rPr kumimoji="0" lang="fr-FR" altLang="fr-FR" sz="2800" b="1" i="0" u="none" strike="noStrike" cap="none" normalizeH="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culture</a:t>
            </a:r>
            <a:r>
              <a:rPr kumimoji="0" lang="fr-FR" altLang="fr-FR" sz="2800" b="0" i="0" u="none" strike="noStrike" cap="none" normalizeH="0" dirty="0" smtClean="0">
                <a:ln>
                  <a:noFill/>
                </a:ln>
                <a:solidFill>
                  <a:srgbClr val="0070C0"/>
                </a:solidFill>
                <a:effectLst/>
                <a:latin typeface="Arial" pitchFamily="34" charset="0"/>
                <a:cs typeface="Arial" pitchFamily="34" charset="0"/>
              </a:rPr>
              <a:t> que la nôtre ?</a:t>
            </a:r>
            <a:endParaRPr kumimoji="0" lang="fr-FR" altLang="fr-FR" sz="2800" b="0" i="0" u="none" strike="noStrike" cap="none" normalizeH="0" baseline="0" dirty="0" smtClean="0">
              <a:ln>
                <a:noFill/>
              </a:ln>
              <a:solidFill>
                <a:srgbClr val="0070C0"/>
              </a:solidFill>
              <a:effectLst/>
              <a:latin typeface="Arial" pitchFamily="34" charset="0"/>
              <a:cs typeface="Arial" pitchFamily="34"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337599" y="2878371"/>
            <a:ext cx="7056784" cy="923330"/>
          </a:xfrm>
          <a:prstGeom prst="rect">
            <a:avLst/>
          </a:prstGeom>
        </p:spPr>
        <p:txBody>
          <a:bodyPr wrap="square">
            <a:spAutoFit/>
          </a:bodyPr>
          <a:lstStyle/>
          <a:p>
            <a:r>
              <a:rPr lang="fr-FR" b="1" dirty="0"/>
              <a:t>A l’international, prendre en compte les différences culturelles lors de la négociation commerciale</a:t>
            </a:r>
            <a:endParaRPr lang="fr-FR" dirty="0"/>
          </a:p>
          <a:p>
            <a:r>
              <a:rPr lang="fr-FR" dirty="0"/>
              <a:t> </a:t>
            </a:r>
          </a:p>
        </p:txBody>
      </p:sp>
      <p:pic>
        <p:nvPicPr>
          <p:cNvPr id="16" name="Image 15"/>
          <p:cNvPicPr/>
          <p:nvPr/>
        </p:nvPicPr>
        <p:blipFill rotWithShape="1">
          <a:blip r:embed="rId2" cstate="email">
            <a:extLst>
              <a:ext uri="{28A0092B-C50C-407E-A947-70E740481C1C}">
                <a14:useLocalDpi xmlns:a14="http://schemas.microsoft.com/office/drawing/2010/main"/>
              </a:ext>
            </a:extLst>
          </a:blip>
          <a:srcRect/>
          <a:stretch/>
        </p:blipFill>
        <p:spPr bwMode="auto">
          <a:xfrm>
            <a:off x="4932040" y="3205251"/>
            <a:ext cx="3758426" cy="3024812"/>
          </a:xfrm>
          <a:prstGeom prst="rect">
            <a:avLst/>
          </a:prstGeom>
          <a:ln>
            <a:noFill/>
          </a:ln>
          <a:extLst>
            <a:ext uri="{53640926-AAD7-44D8-BBD7-CCE9431645EC}">
              <a14:shadowObscured xmlns:a14="http://schemas.microsoft.com/office/drawing/2010/main"/>
            </a:ext>
          </a:extLst>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3752166"/>
            <a:ext cx="1965773" cy="1930982"/>
          </a:xfrm>
          <a:prstGeom prst="rect">
            <a:avLst/>
          </a:prstGeom>
        </p:spPr>
      </p:pic>
      <p:sp>
        <p:nvSpPr>
          <p:cNvPr id="5" name="Rectangle 4"/>
          <p:cNvSpPr/>
          <p:nvPr/>
        </p:nvSpPr>
        <p:spPr>
          <a:xfrm>
            <a:off x="119511" y="5703562"/>
            <a:ext cx="8725466" cy="923330"/>
          </a:xfrm>
          <a:prstGeom prst="rect">
            <a:avLst/>
          </a:prstGeom>
          <a:noFill/>
        </p:spPr>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 français et en anglais !</a:t>
            </a:r>
          </a:p>
        </p:txBody>
      </p:sp>
    </p:spTree>
    <p:extLst>
      <p:ext uri="{BB962C8B-B14F-4D97-AF65-F5344CB8AC3E}">
        <p14:creationId xmlns:p14="http://schemas.microsoft.com/office/powerpoint/2010/main" val="780978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404664"/>
            <a:ext cx="9180513" cy="990600"/>
          </a:xfrm>
        </p:spPr>
        <p:txBody>
          <a:bodyPr>
            <a:normAutofit fontScale="90000"/>
          </a:body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Mise en œuvre des opérations internationales</a:t>
            </a:r>
            <a:endParaRPr lang="fr-FR" sz="3600" b="1" dirty="0">
              <a:latin typeface="Bodoni MT Black" pitchFamily="18"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ZoneTexte 4"/>
          <p:cNvSpPr txBox="1"/>
          <p:nvPr/>
        </p:nvSpPr>
        <p:spPr>
          <a:xfrm>
            <a:off x="180975" y="1700808"/>
            <a:ext cx="8783513" cy="3785652"/>
          </a:xfrm>
          <a:prstGeom prst="rect">
            <a:avLst/>
          </a:prstGeom>
          <a:noFill/>
        </p:spPr>
        <p:txBody>
          <a:bodyPr wrap="square" rtlCol="0">
            <a:spAutoFit/>
          </a:bodyPr>
          <a:lstStyle/>
          <a:p>
            <a:r>
              <a:rPr lang="fr-FR" sz="2400" b="1" dirty="0" smtClean="0"/>
              <a:t>Le client </a:t>
            </a:r>
            <a:r>
              <a:rPr lang="fr-FR" sz="2400" b="1" dirty="0" err="1" smtClean="0"/>
              <a:t>veut-il</a:t>
            </a:r>
            <a:r>
              <a:rPr lang="fr-FR" sz="2400" b="1" dirty="0" smtClean="0"/>
              <a:t> être livré chez lui à Hambourg ?</a:t>
            </a:r>
          </a:p>
          <a:p>
            <a:endParaRPr lang="fr-FR" sz="2400" b="1" dirty="0" smtClean="0"/>
          </a:p>
          <a:p>
            <a:r>
              <a:rPr lang="fr-FR" sz="2400" b="1" dirty="0" smtClean="0"/>
              <a:t>Comment faire pour livrer notre client allemand ?</a:t>
            </a:r>
          </a:p>
          <a:p>
            <a:endParaRPr lang="fr-FR" sz="2400" b="1" dirty="0"/>
          </a:p>
          <a:p>
            <a:r>
              <a:rPr lang="fr-FR" sz="2400" b="1" dirty="0" smtClean="0"/>
              <a:t>Combien cette expédition va-t-elle coûter ?</a:t>
            </a:r>
          </a:p>
          <a:p>
            <a:endParaRPr lang="fr-FR" sz="2400" b="1" dirty="0"/>
          </a:p>
          <a:p>
            <a:r>
              <a:rPr lang="fr-FR" sz="2400" b="1" dirty="0"/>
              <a:t>Pour répondre à ces questions , il va falloir calculer le coût de toutes les opérations logistiques entre </a:t>
            </a:r>
            <a:r>
              <a:rPr lang="fr-FR" sz="2400" b="1" dirty="0" err="1"/>
              <a:t>Macouria</a:t>
            </a:r>
            <a:r>
              <a:rPr lang="fr-FR" sz="2400" b="1" dirty="0"/>
              <a:t> et Hambourg.</a:t>
            </a:r>
          </a:p>
          <a:p>
            <a:endParaRPr lang="fr-FR" sz="2400" b="1" dirty="0"/>
          </a:p>
        </p:txBody>
      </p:sp>
      <p:sp>
        <p:nvSpPr>
          <p:cNvPr id="6" name="Rectangle 5"/>
          <p:cNvSpPr/>
          <p:nvPr/>
        </p:nvSpPr>
        <p:spPr>
          <a:xfrm rot="21162167">
            <a:off x="5900981" y="4917532"/>
            <a:ext cx="1954382" cy="923330"/>
          </a:xfrm>
          <a:prstGeom prst="rect">
            <a:avLst/>
          </a:prstGeom>
          <a:noFill/>
        </p:spPr>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M-O-I</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049385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4636"/>
            <a:ext cx="9144000" cy="990600"/>
          </a:xfrm>
        </p:spPr>
        <p:txBody>
          <a:bodyPr>
            <a:normAutofit/>
          </a:bodyPr>
          <a:lstStyle/>
          <a:p>
            <a:pPr algn="ctr"/>
            <a:r>
              <a:rPr lang="fr-FR" sz="2400" b="1" dirty="0">
                <a:solidFill>
                  <a:srgbClr val="002060"/>
                </a:solidFill>
                <a:latin typeface="Garamond" panose="02020404030301010803" pitchFamily="18" charset="0"/>
              </a:rPr>
              <a:t>Exportation </a:t>
            </a:r>
            <a:r>
              <a:rPr lang="fr-FR" sz="2400" b="1" dirty="0" smtClean="0">
                <a:solidFill>
                  <a:srgbClr val="002060"/>
                </a:solidFill>
                <a:latin typeface="Garamond" panose="02020404030301010803" pitchFamily="18" charset="0"/>
              </a:rPr>
              <a:t>du miel par </a:t>
            </a:r>
            <a:r>
              <a:rPr lang="fr-FR" sz="2400" b="1" dirty="0">
                <a:solidFill>
                  <a:srgbClr val="002060"/>
                </a:solidFill>
                <a:latin typeface="Garamond" panose="02020404030301010803" pitchFamily="18" charset="0"/>
              </a:rPr>
              <a:t>bateau de </a:t>
            </a:r>
            <a:r>
              <a:rPr lang="fr-FR" sz="2400" b="1" dirty="0" err="1" smtClean="0">
                <a:solidFill>
                  <a:srgbClr val="002060"/>
                </a:solidFill>
                <a:latin typeface="Garamond" panose="02020404030301010803" pitchFamily="18" charset="0"/>
              </a:rPr>
              <a:t>Macouria</a:t>
            </a:r>
            <a:r>
              <a:rPr lang="fr-FR" sz="2400" b="1" dirty="0" smtClean="0">
                <a:solidFill>
                  <a:srgbClr val="002060"/>
                </a:solidFill>
                <a:latin typeface="Garamond" panose="02020404030301010803" pitchFamily="18" charset="0"/>
              </a:rPr>
              <a:t> </a:t>
            </a:r>
            <a:r>
              <a:rPr lang="fr-FR" sz="2400" b="1" dirty="0">
                <a:solidFill>
                  <a:srgbClr val="002060"/>
                </a:solidFill>
                <a:latin typeface="Garamond" panose="02020404030301010803" pitchFamily="18" charset="0"/>
              </a:rPr>
              <a:t>à </a:t>
            </a:r>
            <a:r>
              <a:rPr lang="fr-FR" sz="2400" b="1" dirty="0" smtClean="0">
                <a:solidFill>
                  <a:srgbClr val="002060"/>
                </a:solidFill>
                <a:latin typeface="Garamond" panose="02020404030301010803" pitchFamily="18" charset="0"/>
              </a:rPr>
              <a:t>Hambourg</a:t>
            </a:r>
            <a:r>
              <a:rPr lang="fr-FR" sz="2400" dirty="0">
                <a:solidFill>
                  <a:srgbClr val="002060"/>
                </a:solidFill>
                <a:latin typeface="Garamond" panose="02020404030301010803" pitchFamily="18" charset="0"/>
              </a:rPr>
              <a:t/>
            </a:r>
            <a:br>
              <a:rPr lang="fr-FR" sz="2400" dirty="0">
                <a:solidFill>
                  <a:srgbClr val="002060"/>
                </a:solidFill>
                <a:latin typeface="Garamond" panose="02020404030301010803" pitchFamily="18" charset="0"/>
              </a:rPr>
            </a:br>
            <a:endParaRPr lang="fr-FR" sz="2400" dirty="0">
              <a:solidFill>
                <a:srgbClr val="002060"/>
              </a:solidFill>
              <a:latin typeface="Garamond" panose="02020404030301010803" pitchFamily="18"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pic>
        <p:nvPicPr>
          <p:cNvPr id="3" name="Picture 1">
            <a:extLst>
              <a:ext uri="{FF2B5EF4-FFF2-40B4-BE49-F238E27FC236}">
                <a16:creationId xmlns="" xmlns:a16="http://schemas.microsoft.com/office/drawing/2014/main" id="{3EE86A46-7FE9-E55E-CE85-B918D88F20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894735"/>
            <a:ext cx="9144000" cy="596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Audio 11">
            <a:hlinkClick r:id="" action="ppaction://media"/>
            <a:extLst>
              <a:ext uri="{FF2B5EF4-FFF2-40B4-BE49-F238E27FC236}">
                <a16:creationId xmlns="" xmlns:a16="http://schemas.microsoft.com/office/drawing/2014/main" id="{0B05387B-376C-0D01-4A3C-B956B9798579}"/>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18750" t="-118750" r="-118750" b="-118750"/>
          <a:stretch>
            <a:fillRect/>
          </a:stretch>
        </p:blipFill>
        <p:spPr>
          <a:xfrm>
            <a:off x="7004304" y="4718304"/>
            <a:ext cx="2057400" cy="2057400"/>
          </a:xfrm>
          <a:prstGeom prst="ellipse">
            <a:avLst/>
          </a:prstGeom>
        </p:spPr>
      </p:pic>
      <p:cxnSp>
        <p:nvCxnSpPr>
          <p:cNvPr id="16" name="Connecteur droit avec flèche 15"/>
          <p:cNvCxnSpPr/>
          <p:nvPr/>
        </p:nvCxnSpPr>
        <p:spPr>
          <a:xfrm flipV="1">
            <a:off x="3923928" y="2924944"/>
            <a:ext cx="2592288" cy="15841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Imag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46341" y="3266432"/>
            <a:ext cx="1054183" cy="12198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7487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 fill="hold" display="0">
                  <p:stCondLst>
                    <p:cond delay="indefinite"/>
                  </p:stCondLst>
                  <p:endCondLst>
                    <p:cond evt="onStopAudio" delay="0">
                      <p:tgtEl>
                        <p:sldTgt/>
                      </p:tgtEl>
                    </p:cond>
                  </p:endCondLst>
                </p:cTn>
                <p:tgtEl>
                  <p:spTgt spid="1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a:t>
            </a:r>
            <a:r>
              <a:rPr lang="fr-FR" dirty="0" err="1" smtClean="0"/>
              <a:t>Macouria</a:t>
            </a:r>
            <a:r>
              <a:rPr lang="fr-FR" dirty="0" smtClean="0"/>
              <a:t>, à la </a:t>
            </a:r>
            <a:r>
              <a:rPr lang="fr-FR" dirty="0" err="1" smtClean="0"/>
              <a:t>miellerie</a:t>
            </a:r>
            <a:r>
              <a:rPr lang="fr-FR" dirty="0" smtClean="0"/>
              <a:t>, élevage des abeilles et production du miel</a:t>
            </a:r>
            <a:endParaRPr lang="fr-FR"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58629" y="1965219"/>
            <a:ext cx="6003128" cy="32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3717032"/>
            <a:ext cx="5271616" cy="288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42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3893579-FE58-6456-7683-73534D744FE1}"/>
              </a:ext>
            </a:extLst>
          </p:cNvPr>
          <p:cNvSpPr txBox="1">
            <a:spLocks/>
          </p:cNvSpPr>
          <p:nvPr/>
        </p:nvSpPr>
        <p:spPr>
          <a:xfrm>
            <a:off x="0" y="354636"/>
            <a:ext cx="9144000" cy="626092"/>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fr-FR" sz="2400" b="1" dirty="0" smtClean="0">
                <a:solidFill>
                  <a:srgbClr val="002060"/>
                </a:solidFill>
                <a:latin typeface="Garamond" panose="02020404030301010803" pitchFamily="18" charset="0"/>
              </a:rPr>
              <a:t>Récolte du miel, mise en pot</a:t>
            </a:r>
            <a:endParaRPr lang="fr-FR" sz="2400" b="1" dirty="0">
              <a:solidFill>
                <a:srgbClr val="002060"/>
              </a:solidFill>
              <a:latin typeface="Garamond" panose="02020404030301010803" pitchFamily="18"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206" y="1305312"/>
            <a:ext cx="3371933" cy="18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6058" y="952168"/>
            <a:ext cx="3618390" cy="381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5ECF3F45-01F3-D720-15CD-22E35A3E30E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9592" y="3370517"/>
            <a:ext cx="471646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extLst>
      <p:ext uri="{BB962C8B-B14F-4D97-AF65-F5344CB8AC3E}">
        <p14:creationId xmlns:p14="http://schemas.microsoft.com/office/powerpoint/2010/main" val="263074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 xmlns:a16="http://schemas.microsoft.com/office/drawing/2014/main" id="{EDEDD2DA-8606-03DE-5256-DA6C4607CD73}"/>
              </a:ext>
            </a:extLst>
          </p:cNvPr>
          <p:cNvSpPr txBox="1">
            <a:spLocks noChangeArrowheads="1"/>
          </p:cNvSpPr>
          <p:nvPr/>
        </p:nvSpPr>
        <p:spPr bwMode="auto">
          <a:xfrm>
            <a:off x="0" y="332656"/>
            <a:ext cx="9144000" cy="71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FontTx/>
              <a:buNone/>
            </a:pPr>
            <a:r>
              <a:rPr lang="fr-FR" altLang="fr-FR" sz="3200" b="1" dirty="0">
                <a:solidFill>
                  <a:srgbClr val="002060"/>
                </a:solidFill>
                <a:latin typeface="Garamond" panose="02020404030301010803" pitchFamily="18" charset="0"/>
                <a:cs typeface="Times New Roman" panose="02020603050405020304" pitchFamily="18" charset="0"/>
              </a:rPr>
              <a:t>Prise en charge des cartons par le transporteur</a:t>
            </a:r>
          </a:p>
        </p:txBody>
      </p:sp>
      <p:pic>
        <p:nvPicPr>
          <p:cNvPr id="3" name="Picture 2">
            <a:extLst>
              <a:ext uri="{FF2B5EF4-FFF2-40B4-BE49-F238E27FC236}">
                <a16:creationId xmlns="" xmlns:a16="http://schemas.microsoft.com/office/drawing/2014/main" id="{EFA5001B-CFD9-00CE-C67B-6D0527D9950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9512" y="1556792"/>
            <a:ext cx="4211637"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Picture 3">
            <a:extLst>
              <a:ext uri="{FF2B5EF4-FFF2-40B4-BE49-F238E27FC236}">
                <a16:creationId xmlns="" xmlns:a16="http://schemas.microsoft.com/office/drawing/2014/main" id="{04344A3C-88C0-E115-7AC0-A598EB43B3B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93469" y="1484312"/>
            <a:ext cx="3782219" cy="320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4">
            <a:extLst>
              <a:ext uri="{FF2B5EF4-FFF2-40B4-BE49-F238E27FC236}">
                <a16:creationId xmlns="" xmlns:a16="http://schemas.microsoft.com/office/drawing/2014/main" id="{43BF78B7-9651-805F-CFF8-8AB3218494D3}"/>
              </a:ext>
            </a:extLst>
          </p:cNvPr>
          <p:cNvSpPr txBox="1">
            <a:spLocks noChangeArrowheads="1"/>
          </p:cNvSpPr>
          <p:nvPr/>
        </p:nvSpPr>
        <p:spPr bwMode="auto">
          <a:xfrm>
            <a:off x="4786709" y="4776417"/>
            <a:ext cx="3995737" cy="194117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just" eaLnBrk="1" hangingPunct="1">
              <a:buClrTx/>
              <a:buFontTx/>
              <a:buNone/>
            </a:pPr>
            <a:r>
              <a:rPr lang="fr-FR" altLang="fr-FR" sz="2400" dirty="0">
                <a:solidFill>
                  <a:srgbClr val="002060"/>
                </a:solidFill>
                <a:latin typeface="Garamond" panose="02020404030301010803" pitchFamily="18" charset="0"/>
                <a:cs typeface="Times New Roman" panose="02020603050405020304" pitchFamily="18" charset="0"/>
              </a:rPr>
              <a:t>CHARGEMENT des cartons depuis les quais de l’usine </a:t>
            </a:r>
            <a:r>
              <a:rPr lang="fr-FR" altLang="fr-FR" sz="2400" dirty="0" smtClean="0">
                <a:solidFill>
                  <a:srgbClr val="002060"/>
                </a:solidFill>
                <a:latin typeface="Garamond" panose="02020404030301010803" pitchFamily="18" charset="0"/>
                <a:cs typeface="Times New Roman" panose="02020603050405020304" pitchFamily="18" charset="0"/>
              </a:rPr>
              <a:t>à </a:t>
            </a:r>
            <a:r>
              <a:rPr lang="fr-FR" altLang="fr-FR" sz="2400" dirty="0" err="1" smtClean="0">
                <a:solidFill>
                  <a:srgbClr val="002060"/>
                </a:solidFill>
                <a:latin typeface="Garamond" panose="02020404030301010803" pitchFamily="18" charset="0"/>
                <a:cs typeface="Times New Roman" panose="02020603050405020304" pitchFamily="18" charset="0"/>
              </a:rPr>
              <a:t>Macouria</a:t>
            </a:r>
            <a:r>
              <a:rPr lang="fr-FR" altLang="fr-FR" sz="2400" dirty="0" smtClean="0">
                <a:solidFill>
                  <a:srgbClr val="002060"/>
                </a:solidFill>
                <a:latin typeface="Garamond" panose="02020404030301010803" pitchFamily="18" charset="0"/>
                <a:cs typeface="Times New Roman" panose="02020603050405020304" pitchFamily="18" charset="0"/>
              </a:rPr>
              <a:t> </a:t>
            </a:r>
            <a:r>
              <a:rPr lang="fr-FR" altLang="fr-FR" sz="2400" dirty="0">
                <a:solidFill>
                  <a:srgbClr val="002060"/>
                </a:solidFill>
                <a:latin typeface="Garamond" panose="02020404030301010803" pitchFamily="18" charset="0"/>
                <a:cs typeface="Times New Roman" panose="02020603050405020304" pitchFamily="18" charset="0"/>
              </a:rPr>
              <a:t>dans les camions. Départ pour le port </a:t>
            </a:r>
            <a:r>
              <a:rPr lang="fr-FR" altLang="fr-FR" sz="2400" dirty="0" smtClean="0">
                <a:solidFill>
                  <a:srgbClr val="002060"/>
                </a:solidFill>
                <a:latin typeface="Garamond" panose="02020404030301010803" pitchFamily="18" charset="0"/>
                <a:cs typeface="Times New Roman" panose="02020603050405020304" pitchFamily="18" charset="0"/>
              </a:rPr>
              <a:t>de Dégrad des cannes.</a:t>
            </a:r>
            <a:endParaRPr lang="fr-FR" altLang="fr-FR" sz="2400" dirty="0">
              <a:solidFill>
                <a:srgbClr val="002060"/>
              </a:solidFill>
              <a:latin typeface="Garamond" panose="02020404030301010803" pitchFamily="18" charset="0"/>
              <a:cs typeface="Times New Roman" panose="02020603050405020304" pitchFamily="18" charset="0"/>
            </a:endParaRPr>
          </a:p>
        </p:txBody>
      </p:sp>
      <p:pic>
        <p:nvPicPr>
          <p:cNvPr id="12" name="Audio 11">
            <a:hlinkClick r:id="" action="ppaction://media"/>
            <a:extLst>
              <a:ext uri="{FF2B5EF4-FFF2-40B4-BE49-F238E27FC236}">
                <a16:creationId xmlns="" xmlns:a16="http://schemas.microsoft.com/office/drawing/2014/main" id="{228B6E86-4CBA-16EB-ADF6-F820B93E494C}"/>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18750" t="-118750" r="-118750" b="-118750"/>
          <a:stretch>
            <a:fillRect/>
          </a:stretch>
        </p:blipFill>
        <p:spPr>
          <a:xfrm>
            <a:off x="7004304" y="4718304"/>
            <a:ext cx="2057400" cy="2057400"/>
          </a:xfrm>
          <a:prstGeom prst="ellipse">
            <a:avLst/>
          </a:prstGeom>
        </p:spPr>
      </p:pic>
    </p:spTree>
    <p:custDataLst>
      <p:tags r:id="rId1"/>
    </p:custDataLst>
    <p:extLst>
      <p:ext uri="{BB962C8B-B14F-4D97-AF65-F5344CB8AC3E}">
        <p14:creationId xmlns:p14="http://schemas.microsoft.com/office/powerpoint/2010/main" val="159706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1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07704" y="1124744"/>
            <a:ext cx="6987530" cy="451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323528" y="3435958"/>
            <a:ext cx="5554960" cy="2153282"/>
          </a:xfrm>
          <a:solidFill>
            <a:schemeClr val="bg2">
              <a:lumMod val="75000"/>
            </a:schemeClr>
          </a:solidFill>
        </p:spPr>
        <p:txBody>
          <a:bodyPr>
            <a:normAutofit fontScale="90000"/>
          </a:bodyPr>
          <a:lstStyle/>
          <a:p>
            <a:r>
              <a:rPr lang="fr-FR" dirty="0" smtClean="0"/>
              <a:t>Préacheminement vers le Port de Dégrad des cannes : le coût du transport routier à ajouter (32km)</a:t>
            </a:r>
            <a:endParaRPr lang="fr-FR" dirty="0"/>
          </a:p>
        </p:txBody>
      </p:sp>
      <p:pic>
        <p:nvPicPr>
          <p:cNvPr id="3076"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67544" y="980728"/>
            <a:ext cx="3305020" cy="216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84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1"/>
            <a:ext cx="7772400" cy="648072"/>
          </a:xfrm>
        </p:spPr>
        <p:txBody>
          <a:bodyPr/>
          <a:lstStyle/>
          <a:p>
            <a:r>
              <a:rPr lang="fr-FR" sz="4800" b="1" dirty="0">
                <a:latin typeface="Bodoni MT Black" pitchFamily="18" charset="0"/>
              </a:rPr>
              <a:t>SOMMAIRE</a:t>
            </a:r>
          </a:p>
        </p:txBody>
      </p:sp>
      <p:sp>
        <p:nvSpPr>
          <p:cNvPr id="3" name="Sous-titre 2"/>
          <p:cNvSpPr>
            <a:spLocks noGrp="1"/>
          </p:cNvSpPr>
          <p:nvPr>
            <p:ph type="subTitle" idx="1"/>
          </p:nvPr>
        </p:nvSpPr>
        <p:spPr>
          <a:xfrm>
            <a:off x="107504" y="1196752"/>
            <a:ext cx="5357818" cy="4229517"/>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Autofit/>
          </a:bodyPr>
          <a:lstStyle/>
          <a:p>
            <a:pPr marL="342900" indent="-342900">
              <a:lnSpc>
                <a:spcPct val="150000"/>
              </a:lnSpc>
              <a:buFont typeface="Arial" pitchFamily="34" charset="0"/>
              <a:buChar char="•"/>
            </a:pPr>
            <a:r>
              <a:rPr lang="fr-FR" sz="2000" b="1" dirty="0"/>
              <a:t>Le BTS Commerce </a:t>
            </a:r>
            <a:r>
              <a:rPr lang="fr-FR" sz="2000" b="1" dirty="0" smtClean="0"/>
              <a:t>International en quelques mots</a:t>
            </a:r>
            <a:endParaRPr lang="fr-FR" sz="2000" b="1" dirty="0"/>
          </a:p>
          <a:p>
            <a:pPr marL="342900" indent="-342900">
              <a:lnSpc>
                <a:spcPct val="150000"/>
              </a:lnSpc>
              <a:buFont typeface="Arial" pitchFamily="34" charset="0"/>
              <a:buChar char="•"/>
            </a:pPr>
            <a:r>
              <a:rPr lang="fr-FR" sz="2000" b="1" dirty="0" smtClean="0"/>
              <a:t>Les atouts de notre BTS </a:t>
            </a:r>
          </a:p>
          <a:p>
            <a:pPr marL="342900" indent="-342900">
              <a:lnSpc>
                <a:spcPct val="150000"/>
              </a:lnSpc>
              <a:buFont typeface="Arial" pitchFamily="34" charset="0"/>
              <a:buChar char="•"/>
            </a:pPr>
            <a:r>
              <a:rPr lang="fr-FR" sz="2000" b="1" dirty="0" smtClean="0"/>
              <a:t>Les </a:t>
            </a:r>
            <a:r>
              <a:rPr lang="fr-FR" sz="2000" b="1" dirty="0"/>
              <a:t>enseignements</a:t>
            </a:r>
          </a:p>
          <a:p>
            <a:pPr marL="342900" indent="-342900">
              <a:lnSpc>
                <a:spcPct val="150000"/>
              </a:lnSpc>
              <a:buFont typeface="Arial" pitchFamily="34" charset="0"/>
              <a:buChar char="•"/>
            </a:pPr>
            <a:r>
              <a:rPr lang="fr-FR" sz="2000" b="1" dirty="0"/>
              <a:t>La poursuite d’études</a:t>
            </a:r>
          </a:p>
          <a:p>
            <a:pPr marL="342900" indent="-342900">
              <a:lnSpc>
                <a:spcPct val="150000"/>
              </a:lnSpc>
              <a:buFont typeface="Arial" pitchFamily="34" charset="0"/>
              <a:buChar char="•"/>
            </a:pPr>
            <a:r>
              <a:rPr lang="fr-FR" sz="2000" b="1" dirty="0" smtClean="0"/>
              <a:t>Les</a:t>
            </a:r>
            <a:r>
              <a:rPr lang="fr-FR" sz="2000" dirty="0" smtClean="0"/>
              <a:t> </a:t>
            </a:r>
            <a:r>
              <a:rPr lang="fr-FR" sz="2000" b="1" dirty="0" smtClean="0"/>
              <a:t>débouchés</a:t>
            </a:r>
            <a:endParaRPr lang="fr-FR" sz="2000" b="1" dirty="0"/>
          </a:p>
          <a:p>
            <a:pPr marL="342900" indent="-342900">
              <a:lnSpc>
                <a:spcPct val="150000"/>
              </a:lnSpc>
              <a:buFont typeface="Arial" pitchFamily="34" charset="0"/>
              <a:buChar char="•"/>
            </a:pPr>
            <a:r>
              <a:rPr lang="fr-FR" sz="2000" b="1" dirty="0" smtClean="0"/>
              <a:t>Des nouvelles des anciens…</a:t>
            </a: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1722"/>
          <a:stretch/>
        </p:blipFill>
        <p:spPr bwMode="auto">
          <a:xfrm>
            <a:off x="4355976" y="4437112"/>
            <a:ext cx="4381500" cy="221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5177" y="908720"/>
            <a:ext cx="4128459"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36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99591" y="2780928"/>
            <a:ext cx="7219737" cy="398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fontScale="90000"/>
          </a:bodyPr>
          <a:lstStyle/>
          <a:p>
            <a:r>
              <a:rPr lang="fr-FR" dirty="0" smtClean="0"/>
              <a:t>Arrivée à </a:t>
            </a:r>
            <a:r>
              <a:rPr lang="fr-FR" dirty="0" err="1" smtClean="0"/>
              <a:t>Degrad</a:t>
            </a:r>
            <a:r>
              <a:rPr lang="fr-FR" dirty="0" smtClean="0"/>
              <a:t> des cannes : déchargement puis mise à bord du navire</a:t>
            </a:r>
            <a:endParaRPr lang="fr-FR" dirty="0"/>
          </a:p>
        </p:txBody>
      </p:sp>
      <p:sp>
        <p:nvSpPr>
          <p:cNvPr id="3" name="Espace réservé du contenu 2"/>
          <p:cNvSpPr>
            <a:spLocks noGrp="1"/>
          </p:cNvSpPr>
          <p:nvPr>
            <p:ph idx="1"/>
          </p:nvPr>
        </p:nvSpPr>
        <p:spPr>
          <a:xfrm>
            <a:off x="457200" y="1600200"/>
            <a:ext cx="8229600" cy="1180728"/>
          </a:xfrm>
        </p:spPr>
        <p:txBody>
          <a:bodyPr>
            <a:normAutofit lnSpcReduction="10000"/>
          </a:bodyPr>
          <a:lstStyle/>
          <a:p>
            <a:pPr marL="0" indent="0">
              <a:buNone/>
            </a:pPr>
            <a:r>
              <a:rPr lang="fr-FR" dirty="0" smtClean="0"/>
              <a:t>Les manipulations portuaires sont payantes et s’ajoutent au prix du transport par bateau qu’on paie à la compagnie maritime.</a:t>
            </a:r>
          </a:p>
          <a:p>
            <a:pPr marL="0" indent="0">
              <a:buNone/>
            </a:pPr>
            <a:endParaRPr lang="fr-FR" dirty="0"/>
          </a:p>
        </p:txBody>
      </p:sp>
    </p:spTree>
    <p:extLst>
      <p:ext uri="{BB962C8B-B14F-4D97-AF65-F5344CB8AC3E}">
        <p14:creationId xmlns:p14="http://schemas.microsoft.com/office/powerpoint/2010/main" val="158824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404664"/>
            <a:ext cx="9180513" cy="990600"/>
          </a:xfrm>
        </p:spPr>
        <p:txBody>
          <a:bodyPr>
            <a:normAutofit fontScale="90000"/>
          </a:bodyPr>
          <a:lstStyle/>
          <a:p>
            <a:r>
              <a:rPr lang="fr-FR" sz="3600" b="1" dirty="0" smtClean="0">
                <a:latin typeface="Bodoni MT Black" pitchFamily="18" charset="0"/>
              </a:rPr>
              <a:t>Traversée de l’océan atlantique en bateau</a:t>
            </a:r>
            <a:r>
              <a:rPr lang="fr-FR" sz="3600" b="1" dirty="0">
                <a:latin typeface="Bodoni MT Black" pitchFamily="18" charset="0"/>
              </a:rPr>
              <a:t/>
            </a:r>
            <a:br>
              <a:rPr lang="fr-FR" sz="3600" b="1" dirty="0">
                <a:latin typeface="Bodoni MT Black" pitchFamily="18" charset="0"/>
              </a:rPr>
            </a:br>
            <a:endParaRPr lang="fr-FR" sz="3600" b="1" dirty="0">
              <a:latin typeface="Bodoni MT Black" pitchFamily="18"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Image 7"/>
          <p:cNvPicPr/>
          <p:nvPr/>
        </p:nvPicPr>
        <p:blipFill>
          <a:blip r:embed="rId2">
            <a:extLst>
              <a:ext uri="{28A0092B-C50C-407E-A947-70E740481C1C}">
                <a14:useLocalDpi xmlns:a14="http://schemas.microsoft.com/office/drawing/2010/main"/>
              </a:ext>
            </a:extLst>
          </a:blip>
          <a:stretch>
            <a:fillRect/>
          </a:stretch>
        </p:blipFill>
        <p:spPr>
          <a:xfrm>
            <a:off x="899592" y="967204"/>
            <a:ext cx="7211342" cy="5678457"/>
          </a:xfrm>
          <a:prstGeom prst="rect">
            <a:avLst/>
          </a:prstGeom>
        </p:spPr>
      </p:pic>
    </p:spTree>
    <p:extLst>
      <p:ext uri="{BB962C8B-B14F-4D97-AF65-F5344CB8AC3E}">
        <p14:creationId xmlns:p14="http://schemas.microsoft.com/office/powerpoint/2010/main" val="2482830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404664"/>
            <a:ext cx="9180513" cy="619690"/>
          </a:xfrm>
        </p:spPr>
        <p:txBody>
          <a:bodyPr>
            <a:normAutofit fontScale="90000"/>
          </a:bodyPr>
          <a:lstStyle/>
          <a:p>
            <a:r>
              <a:rPr lang="fr-FR" sz="3600" b="1" dirty="0" smtClean="0">
                <a:latin typeface="Bodoni MT Black" pitchFamily="18" charset="0"/>
              </a:rPr>
              <a:t>Zoom sur le bloc : M-O-I</a:t>
            </a:r>
            <a:endParaRPr lang="fr-FR" sz="3600" b="1" dirty="0">
              <a:latin typeface="Bodoni MT Black" pitchFamily="18"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ZoneTexte 2"/>
          <p:cNvSpPr txBox="1"/>
          <p:nvPr/>
        </p:nvSpPr>
        <p:spPr>
          <a:xfrm>
            <a:off x="0" y="1024354"/>
            <a:ext cx="9144000" cy="1569660"/>
          </a:xfrm>
          <a:prstGeom prst="rect">
            <a:avLst/>
          </a:prstGeom>
          <a:noFill/>
        </p:spPr>
        <p:txBody>
          <a:bodyPr wrap="square" rtlCol="0">
            <a:spAutoFit/>
          </a:bodyPr>
          <a:lstStyle/>
          <a:p>
            <a:pPr algn="ctr"/>
            <a:r>
              <a:rPr lang="fr-FR" sz="2400" b="1" dirty="0" smtClean="0"/>
              <a:t>Le post-acheminement du Port de Rotterdam jusqu’à Hambourg chez le client : environ 6h de route</a:t>
            </a:r>
          </a:p>
          <a:p>
            <a:pPr algn="ctr"/>
            <a:endParaRPr lang="fr-FR" sz="2400" b="1" dirty="0" smtClean="0"/>
          </a:p>
          <a:p>
            <a:pPr algn="ctr"/>
            <a:r>
              <a:rPr lang="fr-FR" sz="2400" b="1" dirty="0" smtClean="0"/>
              <a:t>En Allemagne, pays de l’UE, pas de droit de douane à ajouter</a:t>
            </a:r>
            <a:endParaRPr lang="fr-FR" sz="2400" b="1" dirty="0"/>
          </a:p>
        </p:txBody>
      </p:sp>
      <p:pic>
        <p:nvPicPr>
          <p:cNvPr id="9" name="Image 8"/>
          <p:cNvPicPr/>
          <p:nvPr/>
        </p:nvPicPr>
        <p:blipFill rotWithShape="1">
          <a:blip r:embed="rId2" cstate="email">
            <a:extLst>
              <a:ext uri="{28A0092B-C50C-407E-A947-70E740481C1C}">
                <a14:useLocalDpi xmlns:a14="http://schemas.microsoft.com/office/drawing/2010/main"/>
              </a:ext>
            </a:extLst>
          </a:blip>
          <a:srcRect/>
          <a:stretch/>
        </p:blipFill>
        <p:spPr bwMode="auto">
          <a:xfrm>
            <a:off x="622860" y="2535133"/>
            <a:ext cx="7482929" cy="4238833"/>
          </a:xfrm>
          <a:prstGeom prst="rect">
            <a:avLst/>
          </a:prstGeom>
          <a:ln>
            <a:noFill/>
          </a:ln>
          <a:extLst>
            <a:ext uri="{53640926-AAD7-44D8-BBD7-CCE9431645EC}">
              <a14:shadowObscured xmlns:a14="http://schemas.microsoft.com/office/drawing/2010/main"/>
            </a:ext>
          </a:extLst>
        </p:spPr>
      </p:pic>
      <p:pic>
        <p:nvPicPr>
          <p:cNvPr id="8" name="Picture 9">
            <a:extLst>
              <a:ext uri="{FF2B5EF4-FFF2-40B4-BE49-F238E27FC236}">
                <a16:creationId xmlns="" xmlns:a16="http://schemas.microsoft.com/office/drawing/2014/main" id="{E46D0168-7435-241C-D0BF-0543FAF8EA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3758948"/>
            <a:ext cx="1500868" cy="1124202"/>
          </a:xfrm>
          <a:prstGeom prst="rect">
            <a:avLst/>
          </a:prstGeom>
          <a:noFill/>
          <a:ln w="9360" cap="sq">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52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7504" y="533400"/>
            <a:ext cx="8928992" cy="990600"/>
          </a:xfrm>
        </p:spPr>
        <p:txBody>
          <a:bodyPr>
            <a:normAutofit fontScale="90000"/>
          </a:bodyPr>
          <a:lstStyle/>
          <a:p>
            <a:r>
              <a:rPr lang="fr-FR" dirty="0" smtClean="0"/>
              <a:t>Quelle est la meilleure solution de transport ?</a:t>
            </a:r>
            <a:endParaRPr lang="fr-FR" dirty="0"/>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79512" y="1412776"/>
            <a:ext cx="4999802" cy="3800939"/>
          </a:xfrm>
          <a:prstGeom prst="rect">
            <a:avLst/>
          </a:prstGeom>
        </p:spPr>
      </p:pic>
      <p:pic>
        <p:nvPicPr>
          <p:cNvPr id="7" name="Picture 10">
            <a:extLst>
              <a:ext uri="{FF2B5EF4-FFF2-40B4-BE49-F238E27FC236}">
                <a16:creationId xmlns="" xmlns:a16="http://schemas.microsoft.com/office/drawing/2014/main" id="{F1A96378-D034-D799-02CB-E271154AAF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4149080"/>
            <a:ext cx="2497137" cy="1873250"/>
          </a:xfrm>
          <a:prstGeom prst="rect">
            <a:avLst/>
          </a:prstGeom>
          <a:noFill/>
          <a:ln w="22320" cap="sq">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292080" y="1532979"/>
            <a:ext cx="3600400" cy="4616648"/>
          </a:xfrm>
          <a:prstGeom prst="rect">
            <a:avLst/>
          </a:prstGeom>
          <a:noFill/>
        </p:spPr>
        <p:txBody>
          <a:bodyPr wrap="square" rtlCol="0">
            <a:spAutoFit/>
          </a:bodyPr>
          <a:lstStyle/>
          <a:p>
            <a:r>
              <a:rPr lang="fr-FR" b="1" dirty="0"/>
              <a:t>Le client est-il pressé ?</a:t>
            </a:r>
          </a:p>
          <a:p>
            <a:endParaRPr lang="fr-FR" dirty="0" smtClean="0"/>
          </a:p>
          <a:p>
            <a:r>
              <a:rPr lang="fr-FR" sz="2000" b="1" dirty="0" smtClean="0"/>
              <a:t>Le transport aérien aurait-il coûté moins cher ?</a:t>
            </a:r>
          </a:p>
          <a:p>
            <a:endParaRPr lang="fr-FR" sz="2000" b="1" dirty="0"/>
          </a:p>
          <a:p>
            <a:r>
              <a:rPr lang="fr-FR" sz="2000" b="1" dirty="0" smtClean="0"/>
              <a:t>Si oui avec quelle compagnie aérienne ?</a:t>
            </a:r>
          </a:p>
          <a:p>
            <a:endParaRPr lang="fr-FR" sz="2000" b="1" dirty="0" smtClean="0"/>
          </a:p>
          <a:p>
            <a:endParaRPr lang="fr-FR" sz="2000" b="1" dirty="0" smtClean="0"/>
          </a:p>
          <a:p>
            <a:r>
              <a:rPr lang="fr-FR" sz="2000" b="1" dirty="0" smtClean="0"/>
              <a:t>Des calculs et une analyse poussée pourront aider à choisir</a:t>
            </a:r>
            <a:r>
              <a:rPr lang="fr-FR" sz="2000" b="1" dirty="0"/>
              <a:t> </a:t>
            </a:r>
            <a:r>
              <a:rPr lang="fr-FR" sz="2000" b="1" dirty="0" smtClean="0"/>
              <a:t>la meilleure solution de transport et de fixer un prix pour notre client</a:t>
            </a:r>
            <a:endParaRPr lang="fr-FR" sz="2000" b="1" dirty="0"/>
          </a:p>
          <a:p>
            <a:endParaRPr lang="fr-FR" dirty="0"/>
          </a:p>
        </p:txBody>
      </p:sp>
    </p:spTree>
    <p:extLst>
      <p:ext uri="{BB962C8B-B14F-4D97-AF65-F5344CB8AC3E}">
        <p14:creationId xmlns:p14="http://schemas.microsoft.com/office/powerpoint/2010/main" val="40021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404664"/>
            <a:ext cx="9180513" cy="990600"/>
          </a:xfrm>
        </p:spPr>
        <p:txBody>
          <a:bodyPr>
            <a:normAutofit/>
          </a:bodyPr>
          <a:lstStyle/>
          <a:p>
            <a:r>
              <a:rPr lang="fr-FR" sz="3600" b="1" dirty="0" smtClean="0">
                <a:latin typeface="Bodoni MT Black" pitchFamily="18" charset="0"/>
              </a:rPr>
              <a:t>Les outils informatiques</a:t>
            </a:r>
            <a:endParaRPr lang="fr-FR" sz="3600" b="1" dirty="0">
              <a:latin typeface="Bodoni MT Black" pitchFamily="18"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oneTexte 7"/>
          <p:cNvSpPr txBox="1"/>
          <p:nvPr/>
        </p:nvSpPr>
        <p:spPr>
          <a:xfrm>
            <a:off x="128811" y="1412776"/>
            <a:ext cx="8855522" cy="2954655"/>
          </a:xfrm>
          <a:prstGeom prst="rect">
            <a:avLst/>
          </a:prstGeom>
          <a:solidFill>
            <a:srgbClr val="00B0F0">
              <a:alpha val="0"/>
            </a:srgbClr>
          </a:solidFill>
        </p:spPr>
        <p:txBody>
          <a:bodyPr wrap="square" rtlCol="0">
            <a:spAutoFit/>
          </a:bodyPr>
          <a:lstStyle/>
          <a:p>
            <a:pPr algn="just"/>
            <a:r>
              <a:rPr lang="fr-FR" sz="2400" dirty="0" smtClean="0"/>
              <a:t>Et tous ces savoirs et compétences seront enrichis par : </a:t>
            </a:r>
          </a:p>
          <a:p>
            <a:pPr algn="just">
              <a:buFontTx/>
              <a:buChar char="-"/>
            </a:pPr>
            <a:r>
              <a:rPr lang="fr-FR" sz="2400" dirty="0" smtClean="0"/>
              <a:t> des outils de communication écrite et orale dans TOUTES les matières</a:t>
            </a:r>
          </a:p>
          <a:p>
            <a:pPr algn="just"/>
            <a:r>
              <a:rPr lang="fr-FR" sz="2400" dirty="0" smtClean="0"/>
              <a:t>- Des outils numériques développés dans les trois blocs : logiciels Word, Excel, Publisher, Powerpoint pour la création de courriers, BDD,  de brochures et catalogues, techniques de recherche informationnelle.</a:t>
            </a:r>
          </a:p>
          <a:p>
            <a:r>
              <a:rPr lang="fr-FR" dirty="0" smtClean="0"/>
              <a:t> </a:t>
            </a:r>
            <a:endParaRPr lang="fr-FR" dirty="0"/>
          </a:p>
        </p:txBody>
      </p:sp>
      <p:pic>
        <p:nvPicPr>
          <p:cNvPr id="4099"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7216" y="4489395"/>
            <a:ext cx="6360478" cy="145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a:extLst>
              <a:ext uri="{FF2B5EF4-FFF2-40B4-BE49-F238E27FC236}">
                <a16:creationId xmlns="" xmlns:a16="http://schemas.microsoft.com/office/drawing/2014/main" id="{65E4A69A-F265-5324-9A97-9BF91FE04F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226" r="19808"/>
          <a:stretch/>
        </p:blipFill>
        <p:spPr>
          <a:xfrm>
            <a:off x="6876256" y="4363754"/>
            <a:ext cx="1440160" cy="1301494"/>
          </a:xfrm>
          <a:prstGeom prst="rect">
            <a:avLst/>
          </a:prstGeom>
        </p:spPr>
      </p:pic>
    </p:spTree>
    <p:extLst>
      <p:ext uri="{BB962C8B-B14F-4D97-AF65-F5344CB8AC3E}">
        <p14:creationId xmlns:p14="http://schemas.microsoft.com/office/powerpoint/2010/main" val="3648721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ipe(down)">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51" y="2204864"/>
            <a:ext cx="9180513" cy="4536504"/>
          </a:xfrm>
        </p:spPr>
        <p:txBody>
          <a:bodyPr>
            <a:normAutofit/>
          </a:bodyPr>
          <a:lstStyle/>
          <a:p>
            <a:r>
              <a:rPr lang="fr-FR" sz="3600" dirty="0"/>
              <a:t/>
            </a:r>
            <a:br>
              <a:rPr lang="fr-FR" sz="3600" dirty="0"/>
            </a:br>
            <a:r>
              <a:rPr lang="fr-FR" sz="3600" dirty="0"/>
              <a:t/>
            </a:r>
            <a:br>
              <a:rPr lang="fr-FR" sz="3600" dirty="0"/>
            </a:br>
            <a:endParaRPr lang="fr-FR" sz="3600" b="1" dirty="0">
              <a:latin typeface="Bodoni MT Black" pitchFamily="18"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itre 1"/>
          <p:cNvSpPr txBox="1">
            <a:spLocks/>
          </p:cNvSpPr>
          <p:nvPr/>
        </p:nvSpPr>
        <p:spPr>
          <a:xfrm>
            <a:off x="0" y="1"/>
            <a:ext cx="9144000" cy="1916832"/>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fr-FR" sz="16000" dirty="0" smtClean="0"/>
          </a:p>
          <a:p>
            <a:pPr algn="ctr"/>
            <a:endParaRPr lang="fr-FR" sz="16000" dirty="0" smtClean="0"/>
          </a:p>
          <a:p>
            <a:pPr algn="ctr"/>
            <a:r>
              <a:rPr lang="fr-FR" sz="16000" dirty="0" smtClean="0"/>
              <a:t>Stage de 1</a:t>
            </a:r>
            <a:r>
              <a:rPr lang="fr-FR" sz="16000" baseline="30000" dirty="0" smtClean="0"/>
              <a:t>ère</a:t>
            </a:r>
            <a:r>
              <a:rPr lang="fr-FR" sz="16000" dirty="0" smtClean="0"/>
              <a:t> année à </a:t>
            </a:r>
            <a:r>
              <a:rPr lang="fr-FR" sz="16000" dirty="0" smtClean="0">
                <a:latin typeface="+mn-lt"/>
              </a:rPr>
              <a:t>l’étranger</a:t>
            </a:r>
            <a:r>
              <a:rPr lang="fr-FR" sz="16000" dirty="0" smtClean="0"/>
              <a:t> :</a:t>
            </a:r>
          </a:p>
          <a:p>
            <a:pPr algn="ctr"/>
            <a:r>
              <a:rPr lang="fr-FR" sz="16000" dirty="0" smtClean="0"/>
              <a:t>10 semaines</a:t>
            </a:r>
            <a:br>
              <a:rPr lang="fr-FR" sz="16000" dirty="0" smtClean="0"/>
            </a:br>
            <a:r>
              <a:rPr lang="fr-FR" sz="16000" dirty="0" smtClean="0"/>
              <a:t>Blocs RCI (en priorité</a:t>
            </a:r>
            <a:r>
              <a:rPr lang="fr-FR" sz="16000" dirty="0" smtClean="0">
                <a:latin typeface="Calibri"/>
                <a:cs typeface="Calibri"/>
              </a:rPr>
              <a:t>) et DCI</a:t>
            </a:r>
            <a:r>
              <a:rPr lang="fr-FR" sz="16000" dirty="0" smtClean="0"/>
              <a:t/>
            </a:r>
            <a:br>
              <a:rPr lang="fr-FR" sz="16000"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2251" y="2022147"/>
            <a:ext cx="8639497" cy="482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291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ERASMUS+</a:t>
            </a:r>
            <a:endParaRPr lang="fr-F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72782" y="1556792"/>
            <a:ext cx="7871626" cy="465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5517232"/>
            <a:ext cx="14668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241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404665"/>
            <a:ext cx="882528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4725143"/>
            <a:ext cx="3574744" cy="201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331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latin typeface="Bodoni MT Black" pitchFamily="18" charset="0"/>
              </a:rPr>
              <a:t>La </a:t>
            </a:r>
            <a:r>
              <a:rPr lang="fr-FR" sz="3600" dirty="0" smtClean="0">
                <a:latin typeface="Bodoni MT Black" pitchFamily="18" charset="0"/>
              </a:rPr>
              <a:t>poursuite </a:t>
            </a:r>
            <a:r>
              <a:rPr lang="fr-FR" sz="3600" dirty="0">
                <a:latin typeface="Bodoni MT Black" pitchFamily="18" charset="0"/>
              </a:rPr>
              <a:t>d’études</a:t>
            </a:r>
          </a:p>
        </p:txBody>
      </p:sp>
      <p:sp>
        <p:nvSpPr>
          <p:cNvPr id="3" name="Espace réservé du contenu 2"/>
          <p:cNvSpPr>
            <a:spLocks noGrp="1"/>
          </p:cNvSpPr>
          <p:nvPr>
            <p:ph idx="1"/>
          </p:nvPr>
        </p:nvSpPr>
        <p:spPr>
          <a:xfrm>
            <a:off x="0" y="1677574"/>
            <a:ext cx="8892480" cy="2332856"/>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rmAutofit fontScale="92500" lnSpcReduction="20000"/>
          </a:bodyPr>
          <a:lstStyle/>
          <a:p>
            <a:r>
              <a:rPr lang="fr-FR" b="1" dirty="0"/>
              <a:t>Ecole supérieure de Commerce et Sections Internationales</a:t>
            </a:r>
          </a:p>
          <a:p>
            <a:r>
              <a:rPr lang="fr-FR" b="1" dirty="0"/>
              <a:t>Université : </a:t>
            </a:r>
            <a:r>
              <a:rPr lang="fr-FR" b="1" dirty="0" smtClean="0"/>
              <a:t>Licence </a:t>
            </a:r>
            <a:r>
              <a:rPr lang="fr-FR" b="1" dirty="0"/>
              <a:t>commerce international, </a:t>
            </a:r>
            <a:r>
              <a:rPr lang="fr-FR" b="1" dirty="0" smtClean="0"/>
              <a:t>Licence professionnelle, 3</a:t>
            </a:r>
            <a:r>
              <a:rPr lang="fr-FR" b="1" baseline="30000" dirty="0" smtClean="0"/>
              <a:t>ème</a:t>
            </a:r>
            <a:r>
              <a:rPr lang="fr-FR" b="1" dirty="0" smtClean="0"/>
              <a:t> année de licence AEI (administration et échanges internationaux) ou de licence AES (</a:t>
            </a:r>
            <a:r>
              <a:rPr lang="fr-FR" b="1" dirty="0" err="1" smtClean="0"/>
              <a:t>Adm</a:t>
            </a:r>
            <a:r>
              <a:rPr lang="fr-FR" b="1" dirty="0" smtClean="0"/>
              <a:t> éco et sociale)</a:t>
            </a:r>
          </a:p>
          <a:p>
            <a:r>
              <a:rPr lang="fr-FR" b="1" dirty="0" smtClean="0"/>
              <a:t>Institut d’administration des entreprises</a:t>
            </a:r>
            <a:endParaRPr lang="fr-FR" b="1" dirty="0"/>
          </a:p>
          <a:p>
            <a:r>
              <a:rPr lang="fr-FR" b="1" dirty="0" smtClean="0"/>
              <a:t>Formations complémentaires</a:t>
            </a:r>
            <a:endParaRPr lang="fr-FR" b="1" dirty="0"/>
          </a:p>
        </p:txBody>
      </p:sp>
      <p:pic>
        <p:nvPicPr>
          <p:cNvPr id="9218" name="Picture 2" descr="H:\Powerpoint présentation BTS CI\P11403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4213568"/>
            <a:ext cx="3168250" cy="237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19" name="Picture 3" descr="G:\BTS photo\Bts Photo\IMG_22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072" y="4213567"/>
            <a:ext cx="3456384" cy="248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8360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wipe(down)">
                                      <p:cBhvr>
                                        <p:cTn id="11" dur="500"/>
                                        <p:tgtEl>
                                          <p:spTgt spid="92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wipe(down)">
                                      <p:cBhvr>
                                        <p:cTn id="15" dur="500"/>
                                        <p:tgtEl>
                                          <p:spTgt spid="92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8680"/>
            <a:ext cx="8229600" cy="1368152"/>
          </a:xfrm>
        </p:spPr>
        <p:txBody>
          <a:bodyPr>
            <a:normAutofit fontScale="90000"/>
          </a:bodyPr>
          <a:lstStyle/>
          <a:p>
            <a:r>
              <a:rPr lang="fr-FR" sz="3600" dirty="0">
                <a:latin typeface="Bodoni MT Black" pitchFamily="18" charset="0"/>
              </a:rPr>
              <a:t>Les</a:t>
            </a:r>
            <a:r>
              <a:rPr lang="fr-FR" dirty="0"/>
              <a:t> </a:t>
            </a:r>
            <a:r>
              <a:rPr lang="fr-FR" sz="3600" dirty="0" smtClean="0">
                <a:latin typeface="Bodoni MT Black" pitchFamily="18" charset="0"/>
              </a:rPr>
              <a:t>débouchés : </a:t>
            </a:r>
            <a:r>
              <a:rPr lang="fr-FR" sz="3100" dirty="0" smtClean="0">
                <a:latin typeface="Bodoni MT Black" pitchFamily="18" charset="0"/>
              </a:rPr>
              <a:t>un BTS qui a de la valeur sur le marché du travail car la Guyane importe beaucoup de marchandises.</a:t>
            </a:r>
            <a:endParaRPr lang="fr-FR" sz="3600" dirty="0">
              <a:latin typeface="Bodoni MT Black" pitchFamily="18" charset="0"/>
            </a:endParaRPr>
          </a:p>
        </p:txBody>
      </p:sp>
      <p:sp>
        <p:nvSpPr>
          <p:cNvPr id="3" name="Espace réservé du contenu 2"/>
          <p:cNvSpPr>
            <a:spLocks noGrp="1"/>
          </p:cNvSpPr>
          <p:nvPr>
            <p:ph idx="1"/>
          </p:nvPr>
        </p:nvSpPr>
        <p:spPr>
          <a:xfrm>
            <a:off x="107504" y="1916832"/>
            <a:ext cx="5256584" cy="4824536"/>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rmAutofit fontScale="92500" lnSpcReduction="20000"/>
          </a:bodyPr>
          <a:lstStyle/>
          <a:p>
            <a:pPr>
              <a:lnSpc>
                <a:spcPct val="150000"/>
              </a:lnSpc>
            </a:pPr>
            <a:r>
              <a:rPr lang="pt-BR" sz="2000" b="1" dirty="0" smtClean="0"/>
              <a:t>Les métiers d’Assistant gestionnaire import/export  : on participe à l’achat ou la vente de marchandises à l’import ou à l’export</a:t>
            </a:r>
          </a:p>
          <a:p>
            <a:pPr>
              <a:lnSpc>
                <a:spcPct val="150000"/>
              </a:lnSpc>
            </a:pPr>
            <a:r>
              <a:rPr lang="pt-BR" sz="2000" b="1" dirty="0" smtClean="0"/>
              <a:t>Les métiers d’agent de transit aérien ou maritime : on organise le transport des marchandises.</a:t>
            </a:r>
          </a:p>
          <a:p>
            <a:pPr>
              <a:lnSpc>
                <a:spcPct val="150000"/>
              </a:lnSpc>
            </a:pPr>
            <a:r>
              <a:rPr lang="pt-BR" sz="2000" b="1" dirty="0" smtClean="0"/>
              <a:t>Les métiers de commercial</a:t>
            </a:r>
            <a:endParaRPr lang="pt-BR" sz="2000" b="1" dirty="0"/>
          </a:p>
          <a:p>
            <a:pPr marL="0" indent="0">
              <a:lnSpc>
                <a:spcPct val="150000"/>
              </a:lnSpc>
              <a:buNone/>
            </a:pPr>
            <a:r>
              <a:rPr lang="pt-BR" sz="2000" b="1" dirty="0" smtClean="0"/>
              <a:t>Avec de l’expérience : responsable, chargé de mission “conformité internationale”, chef </a:t>
            </a:r>
            <a:r>
              <a:rPr lang="pt-BR" sz="2000" b="1" dirty="0"/>
              <a:t>de produit, chargé de mission à l’international, chargé de clientèle.</a:t>
            </a:r>
            <a:endParaRPr lang="fr-FR" sz="2000" b="1" dirty="0"/>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36096" y="5013176"/>
            <a:ext cx="3215339" cy="1582936"/>
          </a:xfrm>
          <a:prstGeom prst="rect">
            <a:avLst/>
          </a:prstGeom>
        </p:spPr>
      </p:pic>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096" y="1556792"/>
            <a:ext cx="2390916" cy="1817096"/>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9380" y="3068960"/>
            <a:ext cx="2631565" cy="1728192"/>
          </a:xfrm>
          <a:prstGeom prst="rect">
            <a:avLst/>
          </a:prstGeom>
        </p:spPr>
      </p:pic>
    </p:spTree>
    <p:extLst>
      <p:ext uri="{BB962C8B-B14F-4D97-AF65-F5344CB8AC3E}">
        <p14:creationId xmlns:p14="http://schemas.microsoft.com/office/powerpoint/2010/main" val="116186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Bodoni MT Black" pitchFamily="18" charset="0"/>
              </a:rPr>
              <a:t>Le </a:t>
            </a:r>
            <a:r>
              <a:rPr lang="fr-FR" b="1" dirty="0">
                <a:latin typeface="Bodoni MT Black" pitchFamily="18" charset="0"/>
              </a:rPr>
              <a:t>BTS Commerce </a:t>
            </a:r>
            <a:r>
              <a:rPr lang="fr-FR" b="1" dirty="0" smtClean="0">
                <a:latin typeface="Bodoni MT Black" pitchFamily="18" charset="0"/>
              </a:rPr>
              <a:t>International </a:t>
            </a:r>
            <a:endParaRPr lang="fr-FR" b="1" dirty="0">
              <a:latin typeface="Bodoni MT Black" pitchFamily="18" charset="0"/>
            </a:endParaRPr>
          </a:p>
        </p:txBody>
      </p:sp>
      <p:sp>
        <p:nvSpPr>
          <p:cNvPr id="3" name="Espace réservé du contenu 2"/>
          <p:cNvSpPr>
            <a:spLocks noGrp="1"/>
          </p:cNvSpPr>
          <p:nvPr>
            <p:ph idx="1"/>
          </p:nvPr>
        </p:nvSpPr>
        <p:spPr>
          <a:xfrm>
            <a:off x="0" y="1268760"/>
            <a:ext cx="8820473" cy="1728192"/>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rmAutofit fontScale="92500" lnSpcReduction="20000"/>
          </a:bodyPr>
          <a:lstStyle/>
          <a:p>
            <a:pPr>
              <a:lnSpc>
                <a:spcPct val="150000"/>
              </a:lnSpc>
            </a:pPr>
            <a:r>
              <a:rPr lang="fr-FR" sz="2600" dirty="0"/>
              <a:t>Formation </a:t>
            </a:r>
            <a:r>
              <a:rPr lang="fr-FR" sz="2600" b="1" dirty="0">
                <a:solidFill>
                  <a:srgbClr val="00B050"/>
                </a:solidFill>
                <a:effectLst>
                  <a:outerShdw blurRad="38100" dist="38100" dir="2700000" algn="tl">
                    <a:srgbClr val="000000">
                      <a:alpha val="43137"/>
                    </a:srgbClr>
                  </a:outerShdw>
                </a:effectLst>
              </a:rPr>
              <a:t>BAC+2</a:t>
            </a:r>
          </a:p>
          <a:p>
            <a:pPr>
              <a:lnSpc>
                <a:spcPct val="150000"/>
              </a:lnSpc>
            </a:pPr>
            <a:r>
              <a:rPr lang="fr-FR" sz="2600" b="1" dirty="0" smtClean="0">
                <a:solidFill>
                  <a:srgbClr val="00B050"/>
                </a:solidFill>
                <a:effectLst>
                  <a:outerShdw blurRad="38100" dist="38100" dir="2700000" algn="tl">
                    <a:srgbClr val="000000">
                      <a:alpha val="43137"/>
                    </a:srgbClr>
                  </a:outerShdw>
                </a:effectLst>
              </a:rPr>
              <a:t>15 semaines </a:t>
            </a:r>
            <a:r>
              <a:rPr lang="fr-FR" sz="2600" b="1" dirty="0">
                <a:solidFill>
                  <a:srgbClr val="00B050"/>
                </a:solidFill>
                <a:effectLst>
                  <a:outerShdw blurRad="38100" dist="38100" dir="2700000" algn="tl">
                    <a:srgbClr val="000000">
                      <a:alpha val="43137"/>
                    </a:srgbClr>
                  </a:outerShdw>
                </a:effectLst>
              </a:rPr>
              <a:t>de stage </a:t>
            </a:r>
            <a:r>
              <a:rPr lang="fr-FR" sz="2600" dirty="0"/>
              <a:t>pour les deux </a:t>
            </a:r>
            <a:r>
              <a:rPr lang="fr-FR" sz="2600" dirty="0" smtClean="0"/>
              <a:t>années</a:t>
            </a:r>
          </a:p>
          <a:p>
            <a:pPr>
              <a:lnSpc>
                <a:spcPct val="150000"/>
              </a:lnSpc>
            </a:pPr>
            <a:r>
              <a:rPr lang="fr-FR" sz="2600" dirty="0"/>
              <a:t>De nombreuses matières passées en </a:t>
            </a:r>
            <a:r>
              <a:rPr lang="fr-FR" sz="2600" b="1" u="sng" dirty="0">
                <a:solidFill>
                  <a:srgbClr val="00B050"/>
                </a:solidFill>
                <a:effectLst>
                  <a:outerShdw blurRad="38100" dist="38100" dir="2700000" algn="tl">
                    <a:srgbClr val="000000">
                      <a:alpha val="43137"/>
                    </a:srgbClr>
                  </a:outerShdw>
                </a:effectLst>
              </a:rPr>
              <a:t>CCF</a:t>
            </a:r>
          </a:p>
          <a:p>
            <a:pPr marL="0" indent="0">
              <a:lnSpc>
                <a:spcPct val="150000"/>
              </a:lnSpc>
              <a:buNone/>
            </a:pPr>
            <a:endParaRPr lang="fr-FR" sz="1800" dirty="0"/>
          </a:p>
        </p:txBody>
      </p:sp>
      <p:pic>
        <p:nvPicPr>
          <p:cNvPr id="5" name="Image 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25879" y="4437112"/>
            <a:ext cx="3861886" cy="22739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24745" y="3739872"/>
            <a:ext cx="5603583" cy="315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419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9209" y="260648"/>
            <a:ext cx="9104791"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483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8840"/>
            <a:ext cx="9144000" cy="3416320"/>
          </a:xfrm>
          <a:prstGeom prst="rect">
            <a:avLst/>
          </a:prstGeom>
          <a:solidFill>
            <a:srgbClr val="FFFF00"/>
          </a:solidFill>
        </p:spPr>
        <p:txBody>
          <a:bodyPr wrap="square" lIns="91440" tIns="45720" rIns="91440" bIns="45720">
            <a:spAutoFit/>
          </a:bodyPr>
          <a:lstStyle/>
          <a:p>
            <a:pPr algn="ct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Avec un BTS, selon </a:t>
            </a:r>
            <a:r>
              <a:rPr lang="fr-FR" sz="54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l’insee</a:t>
            </a: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on a 17 fois plus de chance</a:t>
            </a:r>
          </a:p>
          <a:p>
            <a:pPr algn="ct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d’avoir un travail </a:t>
            </a:r>
          </a:p>
          <a:p>
            <a:pPr algn="ct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que sans diplôme !</a:t>
            </a:r>
            <a:endParaRPr lang="fr-FR"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1519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nouvelles d’anciens diplômés !</a:t>
            </a:r>
            <a:endParaRPr lang="fr-FR" dirty="0"/>
          </a:p>
        </p:txBody>
      </p:sp>
      <p:sp>
        <p:nvSpPr>
          <p:cNvPr id="3" name="Espace réservé du contenu 2"/>
          <p:cNvSpPr>
            <a:spLocks noGrp="1"/>
          </p:cNvSpPr>
          <p:nvPr>
            <p:ph sz="half" idx="1"/>
          </p:nvPr>
        </p:nvSpPr>
        <p:spPr/>
        <p:txBody>
          <a:bodyPr>
            <a:normAutofit fontScale="62500" lnSpcReduction="20000"/>
          </a:bodyPr>
          <a:lstStyle/>
          <a:p>
            <a:r>
              <a:rPr lang="fr-FR" sz="3800" b="1" dirty="0" smtClean="0">
                <a:solidFill>
                  <a:srgbClr val="00B050"/>
                </a:solidFill>
              </a:rPr>
              <a:t>Cathy : </a:t>
            </a:r>
          </a:p>
          <a:p>
            <a:pPr marL="0" indent="0">
              <a:buNone/>
            </a:pPr>
            <a:endParaRPr lang="fr-FR" dirty="0" smtClean="0"/>
          </a:p>
          <a:p>
            <a:pPr marL="0" indent="0">
              <a:buNone/>
            </a:pPr>
            <a:r>
              <a:rPr lang="fr-FR" sz="4500" dirty="0" smtClean="0"/>
              <a:t>Après une licence de marketing en métropole, elle est partie en Corée du Sud un an pour un master 1</a:t>
            </a:r>
            <a:r>
              <a:rPr lang="fr-FR" sz="4500" baseline="30000" dirty="0" smtClean="0"/>
              <a:t>ère</a:t>
            </a:r>
            <a:r>
              <a:rPr lang="fr-FR" sz="4500" dirty="0" smtClean="0"/>
              <a:t> année en marketing international. Elle travaille aujourd’hui dans l’industrie du luxe.</a:t>
            </a:r>
          </a:p>
          <a:p>
            <a:endParaRPr lang="fr-FR" dirty="0"/>
          </a:p>
          <a:p>
            <a:pPr marL="0" indent="0">
              <a:buNone/>
            </a:pPr>
            <a:endParaRPr lang="fr-FR" dirty="0" smtClean="0"/>
          </a:p>
        </p:txBody>
      </p:sp>
      <p:sp>
        <p:nvSpPr>
          <p:cNvPr id="4" name="Espace réservé du contenu 3"/>
          <p:cNvSpPr>
            <a:spLocks noGrp="1"/>
          </p:cNvSpPr>
          <p:nvPr>
            <p:ph sz="half" idx="2"/>
          </p:nvPr>
        </p:nvSpPr>
        <p:spPr/>
        <p:txBody>
          <a:bodyPr>
            <a:normAutofit fontScale="62500" lnSpcReduction="20000"/>
          </a:bodyPr>
          <a:lstStyle/>
          <a:p>
            <a:pPr marL="0" indent="0">
              <a:buNone/>
            </a:pPr>
            <a:r>
              <a:rPr lang="fr-FR" dirty="0" smtClean="0"/>
              <a:t>« Mail de Cathy »</a:t>
            </a:r>
          </a:p>
          <a:p>
            <a:pPr marL="0" indent="0">
              <a:buNone/>
            </a:pPr>
            <a:r>
              <a:rPr lang="fr-FR" dirty="0" smtClean="0"/>
              <a:t>Je </a:t>
            </a:r>
            <a:r>
              <a:rPr lang="fr-FR" dirty="0"/>
              <a:t>n'ai pas vraiment de conseils ou de remarques à faire pour les nouveaux étudiants en Guyane. </a:t>
            </a:r>
            <a:r>
              <a:rPr lang="fr-FR" dirty="0">
                <a:solidFill>
                  <a:srgbClr val="FF0000"/>
                </a:solidFill>
              </a:rPr>
              <a:t>Mais il y a une chose qu'il faut retenir et dont je me suis rendue compte en continuant mes études : le BTS est en Guyane et on peut penser que le niveau est inférieur à la Métropole mais personnellement, après le BTS, la Licence 3 et maintenant le Master, le niveau du BTS en Guyane (en tout cas lorsque j'y étais) est bien supérieur à la Métropole, la qualité des professeurs et des cours aussi.</a:t>
            </a:r>
          </a:p>
          <a:p>
            <a:r>
              <a:rPr lang="fr-FR" dirty="0"/>
              <a:t>Cordialement, </a:t>
            </a:r>
          </a:p>
          <a:p>
            <a:r>
              <a:rPr lang="fr-FR" dirty="0" smtClean="0"/>
              <a:t>Cathy</a:t>
            </a:r>
            <a:endParaRPr lang="fr-FR" dirty="0"/>
          </a:p>
        </p:txBody>
      </p:sp>
    </p:spTree>
    <p:extLst>
      <p:ext uri="{BB962C8B-B14F-4D97-AF65-F5344CB8AC3E}">
        <p14:creationId xmlns:p14="http://schemas.microsoft.com/office/powerpoint/2010/main" val="29456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229600" cy="687288"/>
          </a:xfrm>
        </p:spPr>
        <p:txBody>
          <a:bodyPr>
            <a:normAutofit fontScale="90000"/>
          </a:bodyPr>
          <a:lstStyle/>
          <a:p>
            <a:r>
              <a:rPr lang="fr-FR" dirty="0" smtClean="0"/>
              <a:t>Quelques nouvelles d’anciens diplômés !</a:t>
            </a:r>
            <a:endParaRPr lang="fr-FR" dirty="0"/>
          </a:p>
        </p:txBody>
      </p:sp>
      <p:sp>
        <p:nvSpPr>
          <p:cNvPr id="3" name="Espace réservé du contenu 2"/>
          <p:cNvSpPr>
            <a:spLocks noGrp="1"/>
          </p:cNvSpPr>
          <p:nvPr>
            <p:ph idx="1"/>
          </p:nvPr>
        </p:nvSpPr>
        <p:spPr>
          <a:xfrm>
            <a:off x="395536" y="1052736"/>
            <a:ext cx="8568952" cy="4349080"/>
          </a:xfrm>
        </p:spPr>
        <p:txBody>
          <a:bodyPr>
            <a:normAutofit/>
          </a:bodyPr>
          <a:lstStyle/>
          <a:p>
            <a:r>
              <a:rPr lang="fr-FR" dirty="0" smtClean="0"/>
              <a:t>Wang : </a:t>
            </a:r>
          </a:p>
          <a:p>
            <a:pPr marL="0" indent="0" algn="ctr">
              <a:buNone/>
            </a:pPr>
            <a:r>
              <a:rPr lang="fr-FR" dirty="0"/>
              <a:t>A</a:t>
            </a:r>
            <a:r>
              <a:rPr lang="fr-FR" dirty="0" smtClean="0"/>
              <a:t>près avoir été commercial chez SFR en Loire Atlantique en métropole, où il a reçu le trophée du 3</a:t>
            </a:r>
            <a:r>
              <a:rPr lang="fr-FR" baseline="30000" dirty="0" smtClean="0"/>
              <a:t>ème</a:t>
            </a:r>
            <a:r>
              <a:rPr lang="fr-FR" dirty="0" smtClean="0"/>
              <a:t> meilleur vendeur de la région</a:t>
            </a:r>
          </a:p>
          <a:p>
            <a:pPr marL="0" indent="0" algn="ctr">
              <a:buNone/>
            </a:pPr>
            <a:r>
              <a:rPr lang="fr-FR" dirty="0" smtClean="0"/>
              <a:t>il est revenu en Guyane, a travaillé à la banque le Crédit Lyonnais (LCL de Cayenne) puis à Super U où il était chef de l’entrepôt (réception des marchandises, stockage, commande, etc.). </a:t>
            </a:r>
          </a:p>
          <a:p>
            <a:pPr marL="0" indent="0" algn="ctr">
              <a:buNone/>
            </a:pPr>
            <a:r>
              <a:rPr lang="fr-FR" dirty="0" smtClean="0"/>
              <a:t>Aujourd’hui il vit en Guyane et il est chef d’entreprise.</a:t>
            </a:r>
          </a:p>
          <a:p>
            <a:endParaRPr lang="fr-FR" dirty="0" smtClean="0"/>
          </a:p>
          <a:p>
            <a:endParaRPr lang="fr-FR"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2843808" y="4589429"/>
            <a:ext cx="3603898" cy="2270456"/>
          </a:xfrm>
          <a:prstGeom prst="rect">
            <a:avLst/>
          </a:prstGeom>
          <a:noFill/>
          <a:ln w="9525">
            <a:noFill/>
            <a:miter lim="800000"/>
            <a:headEnd/>
            <a:tailEnd/>
          </a:ln>
        </p:spPr>
      </p:pic>
    </p:spTree>
    <p:extLst>
      <p:ext uri="{BB962C8B-B14F-4D97-AF65-F5344CB8AC3E}">
        <p14:creationId xmlns:p14="http://schemas.microsoft.com/office/powerpoint/2010/main" val="28604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71800" y="792080"/>
            <a:ext cx="5715000" cy="5157200"/>
          </a:xfrm>
        </p:spPr>
        <p:txBody>
          <a:bodyPr>
            <a:normAutofit fontScale="85000" lnSpcReduction="2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sz="3000" dirty="0" smtClean="0"/>
          </a:p>
          <a:p>
            <a:endParaRPr lang="fr-FR" sz="3000" dirty="0" smtClean="0"/>
          </a:p>
          <a:p>
            <a:r>
              <a:rPr lang="fr-FR" sz="3000" dirty="0" err="1" smtClean="0"/>
              <a:t>Michella</a:t>
            </a:r>
            <a:r>
              <a:rPr lang="fr-FR" sz="3000" dirty="0"/>
              <a:t>, </a:t>
            </a:r>
            <a:r>
              <a:rPr lang="fr-FR" sz="3000" dirty="0" smtClean="0"/>
              <a:t>major </a:t>
            </a:r>
            <a:r>
              <a:rPr lang="fr-FR" sz="3000" dirty="0"/>
              <a:t>Antilles- Guyane 2021, poursuit ses études en LEA Anglais</a:t>
            </a:r>
            <a:r>
              <a:rPr lang="fr-FR" sz="3000" dirty="0" smtClean="0"/>
              <a:t>.</a:t>
            </a:r>
            <a:endParaRPr lang="fr-FR" sz="3000" dirty="0"/>
          </a:p>
        </p:txBody>
      </p:sp>
      <p:sp>
        <p:nvSpPr>
          <p:cNvPr id="5" name="Espace réservé du texte 4"/>
          <p:cNvSpPr>
            <a:spLocks noGrp="1"/>
          </p:cNvSpPr>
          <p:nvPr>
            <p:ph type="body" sz="half" idx="2"/>
          </p:nvPr>
        </p:nvSpPr>
        <p:spPr>
          <a:xfrm>
            <a:off x="107504" y="449288"/>
            <a:ext cx="2489393" cy="6408712"/>
          </a:xfrm>
        </p:spPr>
        <p:txBody>
          <a:bodyPr>
            <a:noAutofit/>
          </a:bodyPr>
          <a:lstStyle/>
          <a:p>
            <a:r>
              <a:rPr lang="fr-FR" sz="2400" b="1" dirty="0"/>
              <a:t>Victor, </a:t>
            </a:r>
            <a:r>
              <a:rPr lang="fr-FR" sz="2400" dirty="0"/>
              <a:t>commercial chez </a:t>
            </a:r>
            <a:r>
              <a:rPr lang="fr-FR" sz="2400" dirty="0" smtClean="0"/>
              <a:t>Groupama </a:t>
            </a:r>
            <a:r>
              <a:rPr lang="fr-FR" sz="2400" dirty="0"/>
              <a:t>assurance à Saint Laurent du Maroni</a:t>
            </a:r>
          </a:p>
          <a:p>
            <a:r>
              <a:rPr lang="fr-FR" sz="2400" b="1" dirty="0"/>
              <a:t>Jean Daniel, </a:t>
            </a:r>
            <a:r>
              <a:rPr lang="fr-FR" sz="2400" dirty="0"/>
              <a:t>responsable de rayon, Carrefour Matoury</a:t>
            </a:r>
          </a:p>
          <a:p>
            <a:r>
              <a:rPr lang="fr-FR" sz="2000" b="1" dirty="0" smtClean="0"/>
              <a:t>Maria </a:t>
            </a:r>
            <a:r>
              <a:rPr lang="fr-FR" sz="2000" b="1" dirty="0" err="1" smtClean="0"/>
              <a:t>Xiong</a:t>
            </a:r>
            <a:r>
              <a:rPr lang="fr-FR" sz="2000" b="1" dirty="0" smtClean="0"/>
              <a:t> et aussi Fabien </a:t>
            </a:r>
            <a:r>
              <a:rPr lang="fr-FR" sz="2000" b="1" dirty="0" err="1"/>
              <a:t>Amilo</a:t>
            </a:r>
            <a:r>
              <a:rPr lang="fr-FR" sz="2000" dirty="0"/>
              <a:t>, major Antilles-Guyane 2017, </a:t>
            </a:r>
            <a:r>
              <a:rPr lang="fr-FR" sz="2000" dirty="0" smtClean="0"/>
              <a:t>sont </a:t>
            </a:r>
            <a:r>
              <a:rPr lang="fr-FR" sz="2000" dirty="0"/>
              <a:t>dans le domaine Import Export à Cayenne</a:t>
            </a:r>
            <a:r>
              <a:rPr lang="fr-FR" sz="2000" dirty="0" smtClean="0"/>
              <a:t>.</a:t>
            </a:r>
            <a:endParaRPr lang="fr-FR" sz="2000"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3196" y="764704"/>
            <a:ext cx="5267548" cy="392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11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1000"/>
                                        <p:tgtEl>
                                          <p:spTgt spid="3">
                                            <p:txEl>
                                              <p:pRg st="10" end="10"/>
                                            </p:txEl>
                                          </p:spTgt>
                                        </p:tgtEl>
                                      </p:cBhvr>
                                    </p:animEffect>
                                    <p:anim calcmode="lin" valueType="num">
                                      <p:cBhvr>
                                        <p:cTn id="1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circle(in)">
                                      <p:cBhvr>
                                        <p:cTn id="3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nouvelles d’anciens diplômés !</a:t>
            </a:r>
            <a:endParaRPr lang="fr-FR" dirty="0"/>
          </a:p>
        </p:txBody>
      </p:sp>
      <p:sp>
        <p:nvSpPr>
          <p:cNvPr id="3" name="Espace réservé du contenu 2"/>
          <p:cNvSpPr>
            <a:spLocks noGrp="1"/>
          </p:cNvSpPr>
          <p:nvPr>
            <p:ph sz="half" idx="1"/>
          </p:nvPr>
        </p:nvSpPr>
        <p:spPr>
          <a:xfrm>
            <a:off x="457200" y="1673352"/>
            <a:ext cx="4038600" cy="3699864"/>
          </a:xfrm>
        </p:spPr>
        <p:txBody>
          <a:bodyPr>
            <a:normAutofit fontScale="55000" lnSpcReduction="20000"/>
          </a:bodyPr>
          <a:lstStyle/>
          <a:p>
            <a:r>
              <a:rPr lang="fr-FR" sz="4400" b="1" dirty="0" smtClean="0">
                <a:solidFill>
                  <a:srgbClr val="00B050"/>
                </a:solidFill>
              </a:rPr>
              <a:t>Claudie</a:t>
            </a:r>
            <a:r>
              <a:rPr lang="fr-FR" sz="4400" dirty="0" smtClean="0"/>
              <a:t>, après une licence logistique internationale à Bordeaux en alternance chez un transitaire, a poursuivi ensuite avec un master Commerce International Transport logistique en alternance </a:t>
            </a:r>
            <a:r>
              <a:rPr lang="fr-FR" sz="4400" dirty="0" err="1" smtClean="0"/>
              <a:t>ds</a:t>
            </a:r>
            <a:r>
              <a:rPr lang="fr-FR" sz="4400" dirty="0" smtClean="0"/>
              <a:t> une entreprise pharmaceutique.</a:t>
            </a:r>
          </a:p>
          <a:p>
            <a:pPr marL="0" indent="0">
              <a:buNone/>
            </a:pPr>
            <a:r>
              <a:rPr lang="fr-FR" sz="4400" dirty="0" smtClean="0"/>
              <a:t> Aujourd’hui elle vit au Bénin en Afrique de L’Ouest et…</a:t>
            </a:r>
          </a:p>
          <a:p>
            <a:pPr marL="0" indent="0">
              <a:buNone/>
            </a:pPr>
            <a:endParaRPr lang="fr-FR" dirty="0" smtClean="0"/>
          </a:p>
        </p:txBody>
      </p:sp>
      <p:sp>
        <p:nvSpPr>
          <p:cNvPr id="8" name="Espace réservé du contenu 7"/>
          <p:cNvSpPr>
            <a:spLocks noGrp="1"/>
          </p:cNvSpPr>
          <p:nvPr>
            <p:ph sz="half" idx="2"/>
          </p:nvPr>
        </p:nvSpPr>
        <p:spPr>
          <a:xfrm>
            <a:off x="4648200" y="1673352"/>
            <a:ext cx="4038600" cy="3843880"/>
          </a:xfrm>
        </p:spPr>
        <p:txBody>
          <a:bodyPr>
            <a:normAutofit fontScale="55000" lnSpcReduction="20000"/>
          </a:bodyPr>
          <a:lstStyle/>
          <a:p>
            <a:pPr marL="0" indent="0">
              <a:buNone/>
            </a:pPr>
            <a:r>
              <a:rPr lang="fr-FR" dirty="0" smtClean="0"/>
              <a:t>« Mail de Claudie »</a:t>
            </a:r>
          </a:p>
          <a:p>
            <a:pPr marL="0" indent="0">
              <a:buNone/>
            </a:pPr>
            <a:r>
              <a:rPr lang="fr-FR" dirty="0" smtClean="0"/>
              <a:t>Je </a:t>
            </a:r>
            <a:r>
              <a:rPr lang="fr-FR" dirty="0"/>
              <a:t>suis responsable du département matériel/achats/logistique dans une société de BTP. Je suis en train de changer de poste et je retourne dans le transport maritime toujours au Bénin, dans une société spécialisée dans le transport roulier et flat rack. </a:t>
            </a:r>
          </a:p>
          <a:p>
            <a:pPr marL="0" indent="0">
              <a:buNone/>
            </a:pPr>
            <a:r>
              <a:rPr lang="fr-FR" dirty="0" err="1">
                <a:solidFill>
                  <a:srgbClr val="0070C0"/>
                </a:solidFill>
              </a:rPr>
              <a:t>Briévement</a:t>
            </a:r>
            <a:r>
              <a:rPr lang="fr-FR" dirty="0">
                <a:solidFill>
                  <a:srgbClr val="0070C0"/>
                </a:solidFill>
              </a:rPr>
              <a:t>, je conseille d'aller le plus loin possible dans les études car ça fait la différence entre deux profils d'une short </a:t>
            </a:r>
            <a:r>
              <a:rPr lang="fr-FR" dirty="0" err="1">
                <a:solidFill>
                  <a:srgbClr val="0070C0"/>
                </a:solidFill>
              </a:rPr>
              <a:t>list</a:t>
            </a:r>
            <a:r>
              <a:rPr lang="fr-FR" dirty="0">
                <a:solidFill>
                  <a:srgbClr val="0070C0"/>
                </a:solidFill>
              </a:rPr>
              <a:t> et ensuite d'aller à l'étranger car on a des opportunités qu'on n'aurait pas si vite en France</a:t>
            </a:r>
            <a:r>
              <a:rPr lang="fr-FR" dirty="0" smtClean="0">
                <a:solidFill>
                  <a:srgbClr val="0070C0"/>
                </a:solidFill>
              </a:rPr>
              <a:t>.</a:t>
            </a:r>
            <a:r>
              <a:rPr lang="fr-FR" dirty="0">
                <a:solidFill>
                  <a:srgbClr val="0070C0"/>
                </a:solidFill>
              </a:rPr>
              <a:t/>
            </a:r>
            <a:br>
              <a:rPr lang="fr-FR" dirty="0">
                <a:solidFill>
                  <a:srgbClr val="0070C0"/>
                </a:solidFill>
              </a:rPr>
            </a:br>
            <a:r>
              <a:rPr lang="fr-FR" dirty="0" smtClean="0"/>
              <a:t>Je </a:t>
            </a:r>
            <a:r>
              <a:rPr lang="fr-FR" dirty="0"/>
              <a:t>ne sais pas si et quand je reviendrai en Guyane, mais si des étudiants sont intéressés pour l'étranger ont des questions sur l'expatriation en Afrique ou ailleurs, je suis joignable sur </a:t>
            </a:r>
            <a:r>
              <a:rPr lang="fr-FR" dirty="0" err="1" smtClean="0"/>
              <a:t>Whatsapp</a:t>
            </a:r>
            <a:r>
              <a:rPr lang="fr-FR" dirty="0"/>
              <a:t>.</a:t>
            </a:r>
          </a:p>
        </p:txBody>
      </p:sp>
    </p:spTree>
    <p:extLst>
      <p:ext uri="{BB962C8B-B14F-4D97-AF65-F5344CB8AC3E}">
        <p14:creationId xmlns:p14="http://schemas.microsoft.com/office/powerpoint/2010/main" val="23376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circle(in)">
                                      <p:cBhvr>
                                        <p:cTn id="18" dur="20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circle(in)">
                                      <p:cBhvr>
                                        <p:cTn id="21" dur="20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772816"/>
            <a:ext cx="3761707" cy="249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107504" y="4786322"/>
            <a:ext cx="8627903" cy="1155225"/>
          </a:xfrm>
        </p:spPr>
        <p:txBody>
          <a:bodyPr>
            <a:noAutofit/>
          </a:bodyPr>
          <a:lstStyle/>
          <a:p>
            <a:pPr algn="ctr"/>
            <a:r>
              <a:rPr lang="fr-FR" sz="4800" dirty="0" smtClean="0">
                <a:latin typeface="Andalus" pitchFamily="18" charset="-78"/>
                <a:cs typeface="Andalus" pitchFamily="18" charset="-78"/>
              </a:rPr>
              <a:t>MERCI ! </a:t>
            </a:r>
            <a:r>
              <a:rPr lang="fr-FR" sz="4800" dirty="0">
                <a:latin typeface="Andalus" pitchFamily="18" charset="-78"/>
                <a:cs typeface="Andalus" pitchFamily="18" charset="-78"/>
              </a:rPr>
              <a:t/>
            </a:r>
            <a:br>
              <a:rPr lang="fr-FR" sz="4800" dirty="0">
                <a:latin typeface="Andalus" pitchFamily="18" charset="-78"/>
                <a:cs typeface="Andalus" pitchFamily="18" charset="-78"/>
              </a:rPr>
            </a:br>
            <a:r>
              <a:rPr lang="fr-FR" sz="4800" dirty="0">
                <a:latin typeface="Andalus" pitchFamily="18" charset="-78"/>
                <a:cs typeface="Andalus" pitchFamily="18" charset="-78"/>
              </a:rPr>
              <a:t>LE BTS CI DE MANA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08720"/>
            <a:ext cx="3650729" cy="365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5000" fill="hold"/>
                                        <p:tgtEl>
                                          <p:spTgt spid="10243"/>
                                        </p:tgtEl>
                                        <p:attrNameLst>
                                          <p:attrName>ppt_x</p:attrName>
                                        </p:attrNameLst>
                                      </p:cBhvr>
                                      <p:tavLst>
                                        <p:tav tm="0">
                                          <p:val>
                                            <p:strVal val="#ppt_x"/>
                                          </p:val>
                                        </p:tav>
                                        <p:tav tm="100000">
                                          <p:val>
                                            <p:strVal val="#ppt_x"/>
                                          </p:val>
                                        </p:tav>
                                      </p:tavLst>
                                    </p:anim>
                                    <p:anim calcmode="lin" valueType="num">
                                      <p:cBhvr>
                                        <p:cTn id="8" dur="5000" fill="hold"/>
                                        <p:tgtEl>
                                          <p:spTgt spid="10243"/>
                                        </p:tgtEl>
                                        <p:attrNameLst>
                                          <p:attrName>ppt_y</p:attrName>
                                        </p:attrNameLst>
                                      </p:cBhvr>
                                      <p:tavLst>
                                        <p:tav tm="0">
                                          <p:val>
                                            <p:strVal val="#ppt_y+1"/>
                                          </p:val>
                                        </p:tav>
                                        <p:tav tm="100000">
                                          <p:val>
                                            <p:strVal val="#ppt_y-1"/>
                                          </p:val>
                                        </p:tav>
                                      </p:tavLst>
                                    </p:anim>
                                  </p:childTnLst>
                                </p:cTn>
                              </p:par>
                            </p:childTnLst>
                          </p:cTn>
                        </p:par>
                        <p:par>
                          <p:cTn id="9" fill="hold">
                            <p:stCondLst>
                              <p:cond delay="50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8520" y="533400"/>
            <a:ext cx="9252520" cy="990600"/>
          </a:xfrm>
        </p:spPr>
        <p:txBody>
          <a:bodyPr>
            <a:normAutofit fontScale="90000"/>
          </a:bodyPr>
          <a:lstStyle/>
          <a:p>
            <a:pPr algn="ctr"/>
            <a:r>
              <a:rPr lang="fr-FR" dirty="0" smtClean="0">
                <a:solidFill>
                  <a:schemeClr val="bg1"/>
                </a:solidFill>
                <a:latin typeface="Bahnschrift" panose="020B0502040204020203" pitchFamily="34" charset="0"/>
              </a:rPr>
              <a:t>Notre BTS Commerce international : </a:t>
            </a:r>
            <a:br>
              <a:rPr lang="fr-FR" dirty="0" smtClean="0">
                <a:solidFill>
                  <a:schemeClr val="bg1"/>
                </a:solidFill>
                <a:latin typeface="Bahnschrift" panose="020B0502040204020203" pitchFamily="34" charset="0"/>
              </a:rPr>
            </a:br>
            <a:r>
              <a:rPr lang="fr-FR" dirty="0" smtClean="0">
                <a:solidFill>
                  <a:schemeClr val="bg1"/>
                </a:solidFill>
                <a:latin typeface="Bahnschrift" panose="020B0502040204020203" pitchFamily="34" charset="0"/>
              </a:rPr>
              <a:t>une </a:t>
            </a:r>
            <a:r>
              <a:rPr lang="fr-FR" dirty="0">
                <a:solidFill>
                  <a:schemeClr val="bg1"/>
                </a:solidFill>
                <a:latin typeface="Bahnschrift" panose="020B0502040204020203" pitchFamily="34" charset="0"/>
              </a:rPr>
              <a:t>ambiance de </a:t>
            </a:r>
            <a:r>
              <a:rPr lang="fr-FR" dirty="0" smtClean="0">
                <a:solidFill>
                  <a:schemeClr val="bg1"/>
                </a:solidFill>
                <a:latin typeface="Bahnschrift" panose="020B0502040204020203" pitchFamily="34" charset="0"/>
              </a:rPr>
              <a:t>travail pour </a:t>
            </a:r>
            <a:r>
              <a:rPr lang="fr-FR" dirty="0">
                <a:solidFill>
                  <a:schemeClr val="bg1"/>
                </a:solidFill>
                <a:latin typeface="Bahnschrift" panose="020B0502040204020203" pitchFamily="34" charset="0"/>
              </a:rPr>
              <a:t>la réussite</a:t>
            </a:r>
            <a:r>
              <a:rPr lang="fr-FR" b="1" dirty="0">
                <a:solidFill>
                  <a:schemeClr val="bg1"/>
                </a:solidFill>
                <a:latin typeface="Bodoni MT Black" pitchFamily="18" charset="0"/>
              </a:rPr>
              <a:t> </a:t>
            </a:r>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512" y="3598222"/>
            <a:ext cx="2921359" cy="1909585"/>
          </a:xfrm>
          <a:prstGeom prst="rect">
            <a:avLst/>
          </a:prstGeom>
          <a:ln>
            <a:noFill/>
          </a:ln>
          <a:effectLst>
            <a:outerShdw blurRad="292100" dist="139700" dir="2700000" algn="tl" rotWithShape="0">
              <a:srgbClr val="333333">
                <a:alpha val="65000"/>
              </a:srgbClr>
            </a:outerShdw>
          </a:effectLst>
        </p:spPr>
      </p:pic>
      <p:sp>
        <p:nvSpPr>
          <p:cNvPr id="3" name="Espace réservé du contenu 2"/>
          <p:cNvSpPr>
            <a:spLocks noGrp="1"/>
          </p:cNvSpPr>
          <p:nvPr>
            <p:ph idx="1"/>
          </p:nvPr>
        </p:nvSpPr>
        <p:spPr>
          <a:xfrm>
            <a:off x="251520" y="1628800"/>
            <a:ext cx="8654159" cy="2439658"/>
          </a:xfrm>
          <a:solidFill>
            <a:schemeClr val="bg1"/>
          </a:solidFill>
          <a:ln>
            <a:solidFill>
              <a:schemeClr val="bg1"/>
            </a:solidFill>
          </a:ln>
        </p:spPr>
        <p:style>
          <a:lnRef idx="0">
            <a:scrgbClr r="0" g="0" b="0"/>
          </a:lnRef>
          <a:fillRef idx="1002">
            <a:schemeClr val="lt1"/>
          </a:fillRef>
          <a:effectRef idx="0">
            <a:scrgbClr r="0" g="0" b="0"/>
          </a:effectRef>
          <a:fontRef idx="major"/>
        </p:style>
        <p:txBody>
          <a:bodyPr>
            <a:normAutofit fontScale="47500" lnSpcReduction="20000"/>
          </a:bodyPr>
          <a:lstStyle/>
          <a:p>
            <a:pPr>
              <a:lnSpc>
                <a:spcPct val="150000"/>
              </a:lnSpc>
            </a:pPr>
            <a:r>
              <a:rPr lang="fr-FR" sz="3400" b="1" dirty="0" smtClean="0">
                <a:solidFill>
                  <a:srgbClr val="0070C0"/>
                </a:solidFill>
                <a:effectLst>
                  <a:outerShdw blurRad="38100" dist="38100" dir="2700000" algn="tl">
                    <a:srgbClr val="000000">
                      <a:alpha val="43137"/>
                    </a:srgbClr>
                  </a:outerShdw>
                </a:effectLst>
              </a:rPr>
              <a:t>Salles </a:t>
            </a:r>
            <a:r>
              <a:rPr lang="fr-FR" sz="3400" b="1" dirty="0">
                <a:solidFill>
                  <a:srgbClr val="0070C0"/>
                </a:solidFill>
                <a:effectLst>
                  <a:outerShdw blurRad="38100" dist="38100" dir="2700000" algn="tl">
                    <a:srgbClr val="000000">
                      <a:alpha val="43137"/>
                    </a:srgbClr>
                  </a:outerShdw>
                </a:effectLst>
              </a:rPr>
              <a:t>exclusives </a:t>
            </a:r>
            <a:r>
              <a:rPr lang="fr-FR" sz="3400" dirty="0"/>
              <a:t>pour les étudiants</a:t>
            </a:r>
          </a:p>
          <a:p>
            <a:pPr>
              <a:lnSpc>
                <a:spcPct val="150000"/>
              </a:lnSpc>
            </a:pPr>
            <a:r>
              <a:rPr lang="fr-FR" sz="3400" dirty="0"/>
              <a:t>Encadrement assuré par une </a:t>
            </a:r>
            <a:r>
              <a:rPr lang="fr-FR" sz="3400" b="1" dirty="0">
                <a:solidFill>
                  <a:srgbClr val="0070C0"/>
                </a:solidFill>
                <a:effectLst>
                  <a:outerShdw blurRad="38100" dist="38100" dir="2700000" algn="tl">
                    <a:srgbClr val="000000">
                      <a:alpha val="43137"/>
                    </a:srgbClr>
                  </a:outerShdw>
                </a:effectLst>
              </a:rPr>
              <a:t>forte équipe pédagogique </a:t>
            </a:r>
            <a:r>
              <a:rPr lang="fr-FR" sz="3400" dirty="0"/>
              <a:t>avec une </a:t>
            </a:r>
            <a:r>
              <a:rPr lang="fr-FR" sz="3400" dirty="0" smtClean="0"/>
              <a:t>aide </a:t>
            </a:r>
            <a:r>
              <a:rPr lang="fr-FR" sz="3400" dirty="0"/>
              <a:t>pour la recherche de </a:t>
            </a:r>
            <a:r>
              <a:rPr lang="fr-FR" sz="3400" dirty="0" smtClean="0"/>
              <a:t>stage et pour la </a:t>
            </a:r>
            <a:r>
              <a:rPr lang="fr-FR" sz="3400" b="1" dirty="0" smtClean="0">
                <a:solidFill>
                  <a:srgbClr val="0070C0"/>
                </a:solidFill>
                <a:effectLst>
                  <a:outerShdw blurRad="38100" dist="38100" dir="2700000" algn="tl">
                    <a:srgbClr val="000000">
                      <a:alpha val="43137"/>
                    </a:srgbClr>
                  </a:outerShdw>
                </a:effectLst>
              </a:rPr>
              <a:t>démarche Erasmus </a:t>
            </a:r>
            <a:r>
              <a:rPr lang="fr-FR" sz="3400" dirty="0" smtClean="0"/>
              <a:t>en Europe</a:t>
            </a:r>
            <a:endParaRPr lang="fr-FR" sz="3400" dirty="0"/>
          </a:p>
          <a:p>
            <a:pPr>
              <a:lnSpc>
                <a:spcPct val="150000"/>
              </a:lnSpc>
            </a:pPr>
            <a:r>
              <a:rPr lang="fr-FR" sz="3400" dirty="0"/>
              <a:t>Participation à des </a:t>
            </a:r>
            <a:r>
              <a:rPr lang="fr-FR" sz="3400" b="1" dirty="0">
                <a:solidFill>
                  <a:srgbClr val="0070C0"/>
                </a:solidFill>
                <a:effectLst>
                  <a:outerShdw blurRad="38100" dist="38100" dir="2700000" algn="tl">
                    <a:srgbClr val="000000">
                      <a:alpha val="43137"/>
                    </a:srgbClr>
                  </a:outerShdw>
                </a:effectLst>
              </a:rPr>
              <a:t>événements</a:t>
            </a:r>
            <a:r>
              <a:rPr lang="fr-FR" sz="3400" dirty="0"/>
              <a:t> (Visite Port, </a:t>
            </a:r>
            <a:r>
              <a:rPr lang="fr-FR" sz="3400" dirty="0">
                <a:solidFill>
                  <a:srgbClr val="FF0000"/>
                </a:solidFill>
              </a:rPr>
              <a:t>R</a:t>
            </a:r>
            <a:r>
              <a:rPr lang="fr-FR" sz="3400" dirty="0" smtClean="0">
                <a:solidFill>
                  <a:srgbClr val="FF0000"/>
                </a:solidFill>
              </a:rPr>
              <a:t>encontre </a:t>
            </a:r>
            <a:r>
              <a:rPr lang="fr-FR" sz="3400" dirty="0">
                <a:solidFill>
                  <a:srgbClr val="FF0000"/>
                </a:solidFill>
              </a:rPr>
              <a:t>avec des professionnels</a:t>
            </a:r>
            <a:r>
              <a:rPr lang="fr-FR" sz="3400" dirty="0"/>
              <a:t>, </a:t>
            </a:r>
            <a:r>
              <a:rPr lang="fr-FR" sz="3400" dirty="0">
                <a:solidFill>
                  <a:srgbClr val="002060"/>
                </a:solidFill>
              </a:rPr>
              <a:t>Journées Portes Ouvertes, </a:t>
            </a:r>
            <a:r>
              <a:rPr lang="fr-FR" sz="3400" dirty="0" smtClean="0">
                <a:solidFill>
                  <a:srgbClr val="002060"/>
                </a:solidFill>
              </a:rPr>
              <a:t>Tournée </a:t>
            </a:r>
            <a:r>
              <a:rPr lang="fr-FR" sz="3400" dirty="0">
                <a:solidFill>
                  <a:srgbClr val="002060"/>
                </a:solidFill>
              </a:rPr>
              <a:t>des </a:t>
            </a:r>
            <a:r>
              <a:rPr lang="fr-FR" sz="3400" dirty="0" smtClean="0">
                <a:solidFill>
                  <a:srgbClr val="002060"/>
                </a:solidFill>
              </a:rPr>
              <a:t>lycées, </a:t>
            </a:r>
            <a:r>
              <a:rPr lang="fr-FR" sz="3400" dirty="0" smtClean="0">
                <a:solidFill>
                  <a:schemeClr val="tx1">
                    <a:lumMod val="75000"/>
                    <a:lumOff val="25000"/>
                  </a:schemeClr>
                </a:solidFill>
              </a:rPr>
              <a:t>Anniversaire du BTS CI</a:t>
            </a:r>
            <a:r>
              <a:rPr lang="fr-FR" sz="3400" dirty="0" smtClean="0"/>
              <a:t>)</a:t>
            </a:r>
          </a:p>
          <a:p>
            <a:pPr>
              <a:lnSpc>
                <a:spcPct val="150000"/>
              </a:lnSpc>
            </a:pPr>
            <a:r>
              <a:rPr lang="fr-FR" sz="3400" b="1" dirty="0" smtClean="0">
                <a:solidFill>
                  <a:srgbClr val="0070C0"/>
                </a:solidFill>
                <a:effectLst>
                  <a:outerShdw blurRad="38100" dist="38100" dir="2700000" algn="tl">
                    <a:srgbClr val="000000">
                      <a:alpha val="43137"/>
                    </a:srgbClr>
                  </a:outerShdw>
                </a:effectLst>
              </a:rPr>
              <a:t>Projet </a:t>
            </a:r>
            <a:r>
              <a:rPr lang="fr-FR" sz="3400" b="1" dirty="0" err="1" smtClean="0">
                <a:solidFill>
                  <a:srgbClr val="0070C0"/>
                </a:solidFill>
                <a:effectLst>
                  <a:outerShdw blurRad="38100" dist="38100" dir="2700000" algn="tl">
                    <a:srgbClr val="000000">
                      <a:alpha val="43137"/>
                    </a:srgbClr>
                  </a:outerShdw>
                </a:effectLst>
              </a:rPr>
              <a:t>Etwinning</a:t>
            </a:r>
            <a:r>
              <a:rPr lang="fr-FR" sz="3400" b="1" dirty="0" smtClean="0">
                <a:solidFill>
                  <a:srgbClr val="0070C0"/>
                </a:solidFill>
                <a:effectLst>
                  <a:outerShdw blurRad="38100" dist="38100" dir="2700000" algn="tl">
                    <a:srgbClr val="000000">
                      <a:alpha val="43137"/>
                    </a:srgbClr>
                  </a:outerShdw>
                </a:effectLst>
              </a:rPr>
              <a:t> </a:t>
            </a:r>
            <a:r>
              <a:rPr lang="fr-FR" sz="3400" dirty="0" smtClean="0"/>
              <a:t>: échanges en ANGLAIS avec les étudiants d’un établissement allemand</a:t>
            </a:r>
            <a:endParaRPr lang="fr-FR" sz="3400" dirty="0"/>
          </a:p>
          <a:p>
            <a:pPr marL="0" indent="0">
              <a:buNone/>
            </a:pPr>
            <a:endParaRPr lang="fr-FR" dirty="0"/>
          </a:p>
        </p:txBody>
      </p:sp>
      <p:pic>
        <p:nvPicPr>
          <p:cNvPr id="4099" name="Picture 3" descr="H:\Powerpoint présentation BTS CI\P114031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18755" y="4157614"/>
            <a:ext cx="3158898" cy="2700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5925" y="5012634"/>
            <a:ext cx="7778732" cy="1754326"/>
          </a:xfrm>
          <a:prstGeom prst="rect">
            <a:avLst/>
          </a:prstGeom>
          <a:noFill/>
        </p:spPr>
        <p:txBody>
          <a:bodyPr wrap="square" lIns="91440" tIns="45720" rIns="91440" bIns="45720">
            <a:spAutoFit/>
          </a:bodyPr>
          <a:lstStyle/>
          <a:p>
            <a:pPr algn="ctr"/>
            <a:r>
              <a:rPr lang="fr-F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Entre 85% et 100% de réussite depuis 5 ans</a:t>
            </a:r>
            <a:endParaRPr lang="fr-FR" sz="5400" b="1" cap="all" spc="0" dirty="0">
              <a:ln w="12700">
                <a:solidFill>
                  <a:sysClr val="windowText" lastClr="000000"/>
                </a:solidFill>
                <a:prstDash val="solid"/>
              </a:ln>
              <a:solidFill>
                <a:srgbClr val="0070C0"/>
              </a:soli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9952" y="4157614"/>
            <a:ext cx="1336430" cy="1011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703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wipe(down)">
                                      <p:cBhvr>
                                        <p:cTn id="11" dur="500"/>
                                        <p:tgtEl>
                                          <p:spTgt spid="409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latin typeface="Bodoni MT Black" pitchFamily="18" charset="0"/>
              </a:rPr>
              <a:t>Les enseignements </a:t>
            </a: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476672"/>
            <a:ext cx="3639627" cy="272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2433" y="1412776"/>
            <a:ext cx="5222506" cy="5256584"/>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rmAutofit/>
          </a:bodyPr>
          <a:lstStyle/>
          <a:p>
            <a:pPr marL="0" indent="0">
              <a:buNone/>
            </a:pPr>
            <a:r>
              <a:rPr lang="fr-FR" sz="2600" b="1" u="sng" dirty="0"/>
              <a:t>Matières</a:t>
            </a:r>
            <a:r>
              <a:rPr lang="fr-FR" b="1" u="sng" dirty="0"/>
              <a:t> </a:t>
            </a:r>
            <a:r>
              <a:rPr lang="fr-FR" b="1" u="sng" dirty="0" smtClean="0"/>
              <a:t>générales enseignées :</a:t>
            </a:r>
          </a:p>
          <a:p>
            <a:pPr marL="0" indent="0">
              <a:buNone/>
            </a:pPr>
            <a:r>
              <a:rPr lang="fr-FR" dirty="0" smtClean="0"/>
              <a:t>2 </a:t>
            </a:r>
            <a:r>
              <a:rPr lang="fr-FR" dirty="0"/>
              <a:t>Langues étrangères:  </a:t>
            </a:r>
            <a:endParaRPr lang="fr-FR" dirty="0" smtClean="0"/>
          </a:p>
          <a:p>
            <a:pPr>
              <a:lnSpc>
                <a:spcPct val="150000"/>
              </a:lnSpc>
            </a:pPr>
            <a:r>
              <a:rPr lang="fr-FR" b="1" dirty="0" smtClean="0">
                <a:solidFill>
                  <a:schemeClr val="tx2"/>
                </a:solidFill>
                <a:effectLst>
                  <a:outerShdw blurRad="38100" dist="38100" dir="2700000" algn="tl">
                    <a:srgbClr val="000000">
                      <a:alpha val="43137"/>
                    </a:srgbClr>
                  </a:outerShdw>
                </a:effectLst>
              </a:rPr>
              <a:t>Anglais</a:t>
            </a:r>
            <a:r>
              <a:rPr lang="fr-FR" dirty="0" smtClean="0"/>
              <a:t> niveau B2 évalué en CCF</a:t>
            </a:r>
          </a:p>
          <a:p>
            <a:pPr>
              <a:lnSpc>
                <a:spcPct val="150000"/>
              </a:lnSpc>
            </a:pPr>
            <a:r>
              <a:rPr lang="fr-FR" b="1" dirty="0" smtClean="0">
                <a:solidFill>
                  <a:srgbClr val="00B0F0"/>
                </a:solidFill>
              </a:rPr>
              <a:t>Espagnol </a:t>
            </a:r>
            <a:r>
              <a:rPr lang="fr-FR" b="1" dirty="0">
                <a:solidFill>
                  <a:srgbClr val="00B0F0"/>
                </a:solidFill>
              </a:rPr>
              <a:t>ou Portugais </a:t>
            </a:r>
            <a:r>
              <a:rPr lang="fr-FR" dirty="0" smtClean="0"/>
              <a:t>: </a:t>
            </a:r>
            <a:r>
              <a:rPr lang="fr-FR" dirty="0" err="1"/>
              <a:t>coef</a:t>
            </a:r>
            <a:r>
              <a:rPr lang="fr-FR" dirty="0"/>
              <a:t> </a:t>
            </a:r>
            <a:r>
              <a:rPr lang="fr-FR" dirty="0" smtClean="0"/>
              <a:t>3 niveau B1 évalué en ponctuel</a:t>
            </a:r>
            <a:endParaRPr lang="fr-FR" dirty="0"/>
          </a:p>
          <a:p>
            <a:pPr marL="0" indent="0">
              <a:lnSpc>
                <a:spcPct val="150000"/>
              </a:lnSpc>
              <a:buNone/>
            </a:pPr>
            <a:r>
              <a:rPr lang="fr-FR" dirty="0" smtClean="0"/>
              <a:t>Culture </a:t>
            </a:r>
            <a:r>
              <a:rPr lang="fr-FR" dirty="0"/>
              <a:t>générale et expression </a:t>
            </a:r>
            <a:r>
              <a:rPr lang="fr-FR" dirty="0" smtClean="0"/>
              <a:t>: </a:t>
            </a:r>
          </a:p>
          <a:p>
            <a:pPr marL="0" indent="0">
              <a:lnSpc>
                <a:spcPct val="150000"/>
              </a:lnSpc>
              <a:buNone/>
            </a:pPr>
            <a:r>
              <a:rPr lang="fr-FR" dirty="0" err="1" smtClean="0"/>
              <a:t>coef</a:t>
            </a:r>
            <a:r>
              <a:rPr lang="fr-FR" dirty="0" smtClean="0"/>
              <a:t> 3 en ponctuel</a:t>
            </a:r>
            <a:endParaRPr lang="fr-FR" dirty="0"/>
          </a:p>
          <a:p>
            <a:pPr marL="0" indent="0">
              <a:lnSpc>
                <a:spcPct val="150000"/>
              </a:lnSpc>
              <a:buNone/>
            </a:pPr>
            <a:r>
              <a:rPr lang="fr-FR" dirty="0" smtClean="0"/>
              <a:t>CEJM : </a:t>
            </a:r>
            <a:r>
              <a:rPr lang="fr-FR" dirty="0" err="1" smtClean="0"/>
              <a:t>coef</a:t>
            </a:r>
            <a:r>
              <a:rPr lang="fr-FR" dirty="0" smtClean="0"/>
              <a:t> 3 en ponctuel</a:t>
            </a:r>
            <a:endParaRPr lang="fr-FR" dirty="0"/>
          </a:p>
        </p:txBody>
      </p:sp>
      <p:pic>
        <p:nvPicPr>
          <p:cNvPr id="6" name="Image 5" descr="IMG_636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0458" y="3789040"/>
            <a:ext cx="3286116" cy="2190744"/>
          </a:xfrm>
          <a:prstGeom prst="rect">
            <a:avLst/>
          </a:prstGeom>
        </p:spPr>
      </p:pic>
    </p:spTree>
    <p:extLst>
      <p:ext uri="{BB962C8B-B14F-4D97-AF65-F5344CB8AC3E}">
        <p14:creationId xmlns:p14="http://schemas.microsoft.com/office/powerpoint/2010/main" val="3396985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latin typeface="Bodoni MT Black" pitchFamily="18" charset="0"/>
              </a:rPr>
              <a:t>Les enseignements </a:t>
            </a:r>
          </a:p>
        </p:txBody>
      </p:sp>
      <p:sp>
        <p:nvSpPr>
          <p:cNvPr id="3" name="Espace réservé du contenu 2"/>
          <p:cNvSpPr>
            <a:spLocks noGrp="1"/>
          </p:cNvSpPr>
          <p:nvPr>
            <p:ph idx="1"/>
          </p:nvPr>
        </p:nvSpPr>
        <p:spPr>
          <a:xfrm>
            <a:off x="2483769" y="1412776"/>
            <a:ext cx="6660232" cy="5184576"/>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rmAutofit/>
          </a:bodyPr>
          <a:lstStyle/>
          <a:p>
            <a:pPr marL="0" indent="0">
              <a:buNone/>
            </a:pPr>
            <a:r>
              <a:rPr lang="fr-FR" sz="2600" b="1" u="sng" dirty="0"/>
              <a:t>Matières</a:t>
            </a:r>
            <a:r>
              <a:rPr lang="fr-FR" b="1" u="sng" dirty="0"/>
              <a:t> </a:t>
            </a:r>
            <a:r>
              <a:rPr lang="fr-FR" b="1" u="sng" dirty="0" smtClean="0"/>
              <a:t>professionnelles enseignées :</a:t>
            </a:r>
          </a:p>
          <a:p>
            <a:r>
              <a:rPr lang="fr-FR" sz="2000" b="1" dirty="0">
                <a:solidFill>
                  <a:srgbClr val="0070C0"/>
                </a:solidFill>
              </a:rPr>
              <a:t>Développement commercial </a:t>
            </a:r>
            <a:r>
              <a:rPr lang="fr-FR" sz="2000" b="1" dirty="0" smtClean="0">
                <a:solidFill>
                  <a:srgbClr val="0070C0"/>
                </a:solidFill>
              </a:rPr>
              <a:t>international</a:t>
            </a:r>
          </a:p>
          <a:p>
            <a:pPr marL="0" indent="0">
              <a:buNone/>
            </a:pPr>
            <a:r>
              <a:rPr lang="fr-FR" sz="2000" b="1" dirty="0" smtClean="0">
                <a:solidFill>
                  <a:srgbClr val="0070C0"/>
                </a:solidFill>
              </a:rPr>
              <a:t>				COEF 4 CCF</a:t>
            </a:r>
          </a:p>
          <a:p>
            <a:pPr marL="0" indent="0">
              <a:buNone/>
            </a:pPr>
            <a:endParaRPr lang="fr-FR" sz="2000" b="1" dirty="0">
              <a:solidFill>
                <a:srgbClr val="0070C0"/>
              </a:solidFill>
            </a:endParaRPr>
          </a:p>
          <a:p>
            <a:r>
              <a:rPr lang="fr-FR" sz="2000" b="1" dirty="0" smtClean="0">
                <a:solidFill>
                  <a:srgbClr val="0070C0"/>
                </a:solidFill>
              </a:rPr>
              <a:t>Relation commerciale interculturelle (en anglais et en français)       		COEF 7 CCF</a:t>
            </a:r>
          </a:p>
          <a:p>
            <a:pPr marL="0" indent="0">
              <a:buNone/>
            </a:pPr>
            <a:endParaRPr lang="fr-FR" sz="2000" b="1" dirty="0" smtClean="0">
              <a:solidFill>
                <a:srgbClr val="0070C0"/>
              </a:solidFill>
            </a:endParaRPr>
          </a:p>
          <a:p>
            <a:pPr marL="0" indent="0">
              <a:buNone/>
            </a:pPr>
            <a:endParaRPr lang="fr-FR" sz="2000" b="1" dirty="0" smtClean="0">
              <a:solidFill>
                <a:srgbClr val="0070C0"/>
              </a:solidFill>
            </a:endParaRPr>
          </a:p>
          <a:p>
            <a:r>
              <a:rPr lang="fr-FR" sz="2000" b="1" dirty="0" smtClean="0">
                <a:solidFill>
                  <a:srgbClr val="0070C0"/>
                </a:solidFill>
              </a:rPr>
              <a:t>Mise en œuvre des opérations internationales</a:t>
            </a:r>
          </a:p>
          <a:p>
            <a:pPr marL="0" indent="0">
              <a:buNone/>
            </a:pPr>
            <a:r>
              <a:rPr lang="fr-FR" sz="2000" b="1" dirty="0" smtClean="0">
                <a:solidFill>
                  <a:srgbClr val="0070C0"/>
                </a:solidFill>
              </a:rPr>
              <a:t>                                                    COEF 5 en ponctuel</a:t>
            </a: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6" y="1340768"/>
            <a:ext cx="2411760" cy="1507350"/>
          </a:xfrm>
          <a:prstGeom prst="rect">
            <a:avLst/>
          </a:prstGeom>
        </p:spPr>
      </p:pic>
      <p:pic>
        <p:nvPicPr>
          <p:cNvPr id="9" name="Imag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87" y="4783359"/>
            <a:ext cx="4644007" cy="179386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3" y="2996952"/>
            <a:ext cx="2458558" cy="1376792"/>
          </a:xfrm>
          <a:prstGeom prst="rect">
            <a:avLst/>
          </a:prstGeom>
        </p:spPr>
      </p:pic>
    </p:spTree>
    <p:extLst>
      <p:ext uri="{BB962C8B-B14F-4D97-AF65-F5344CB8AC3E}">
        <p14:creationId xmlns:p14="http://schemas.microsoft.com/office/powerpoint/2010/main" val="542549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790" y="404664"/>
            <a:ext cx="8229600" cy="990600"/>
          </a:xfrm>
        </p:spPr>
        <p:txBody>
          <a:bodyPr>
            <a:normAutofit fontScale="90000"/>
          </a:bodyPr>
          <a:lstStyle/>
          <a:p>
            <a:r>
              <a:rPr lang="fr-FR" sz="3600" b="1" dirty="0" smtClean="0">
                <a:latin typeface="Bodoni MT Black" pitchFamily="18" charset="0"/>
              </a:rPr>
              <a:t>Zoom sur les matières professionnelles </a:t>
            </a:r>
            <a:endParaRPr lang="fr-FR" sz="3600" b="1" dirty="0">
              <a:latin typeface="Bodoni MT Black" pitchFamily="18" charset="0"/>
            </a:endParaRPr>
          </a:p>
        </p:txBody>
      </p:sp>
      <p:sp>
        <p:nvSpPr>
          <p:cNvPr id="5" name="Espace réservé du contenu 4"/>
          <p:cNvSpPr>
            <a:spLocks noGrp="1"/>
          </p:cNvSpPr>
          <p:nvPr>
            <p:ph idx="1"/>
          </p:nvPr>
        </p:nvSpPr>
        <p:spPr>
          <a:xfrm>
            <a:off x="457200" y="1196752"/>
            <a:ext cx="8229600" cy="5280248"/>
          </a:xfrm>
        </p:spPr>
        <p:txBody>
          <a:bodyPr/>
          <a:lstStyle/>
          <a:p>
            <a:r>
              <a:rPr lang="fr-FR" dirty="0" smtClean="0"/>
              <a:t>Un exemple d’une entreprise guyanaise : la </a:t>
            </a:r>
            <a:r>
              <a:rPr lang="fr-FR" dirty="0" err="1" smtClean="0"/>
              <a:t>miellerie</a:t>
            </a:r>
            <a:r>
              <a:rPr lang="fr-FR" dirty="0" smtClean="0"/>
              <a:t> de </a:t>
            </a:r>
            <a:r>
              <a:rPr lang="fr-FR" dirty="0" err="1" smtClean="0"/>
              <a:t>Macouria</a:t>
            </a:r>
            <a:endParaRPr lang="fr-FR" dirty="0" smtClean="0"/>
          </a:p>
          <a:p>
            <a:endParaRPr lang="fr-FR" dirty="0"/>
          </a:p>
          <a:p>
            <a:pPr marL="0" indent="0">
              <a:buNone/>
            </a:pPr>
            <a:endParaRPr lang="fr-FR" dirty="0"/>
          </a:p>
        </p:txBody>
      </p:sp>
      <p:pic>
        <p:nvPicPr>
          <p:cNvPr id="11" name="Image 10"/>
          <p:cNvPicPr/>
          <p:nvPr/>
        </p:nvPicPr>
        <p:blipFill rotWithShape="1">
          <a:blip r:embed="rId2" cstate="email">
            <a:extLst>
              <a:ext uri="{28A0092B-C50C-407E-A947-70E740481C1C}">
                <a14:useLocalDpi xmlns:a14="http://schemas.microsoft.com/office/drawing/2010/main"/>
              </a:ext>
            </a:extLst>
          </a:blip>
          <a:srcRect/>
          <a:stretch/>
        </p:blipFill>
        <p:spPr bwMode="auto">
          <a:xfrm>
            <a:off x="78190" y="2204864"/>
            <a:ext cx="8940800" cy="3848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9898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790" y="404664"/>
            <a:ext cx="8229600" cy="990600"/>
          </a:xfrm>
        </p:spPr>
        <p:txBody>
          <a:bodyPr>
            <a:normAutofit fontScale="90000"/>
          </a:bodyPr>
          <a:lstStyle/>
          <a:p>
            <a:r>
              <a:rPr lang="fr-FR" sz="3600" b="1" dirty="0" smtClean="0">
                <a:latin typeface="Bodoni MT Black" pitchFamily="18" charset="0"/>
              </a:rPr>
              <a:t>Zoom sur les matières professionnelles </a:t>
            </a:r>
            <a:endParaRPr lang="fr-FR" sz="3600" b="1" dirty="0">
              <a:latin typeface="Bodoni MT Black" pitchFamily="18" charset="0"/>
            </a:endParaRPr>
          </a:p>
        </p:txBody>
      </p:sp>
      <p:sp>
        <p:nvSpPr>
          <p:cNvPr id="5" name="Espace réservé du contenu 4"/>
          <p:cNvSpPr>
            <a:spLocks noGrp="1"/>
          </p:cNvSpPr>
          <p:nvPr>
            <p:ph idx="1"/>
          </p:nvPr>
        </p:nvSpPr>
        <p:spPr>
          <a:xfrm>
            <a:off x="457200" y="1196752"/>
            <a:ext cx="8229600" cy="5280248"/>
          </a:xfrm>
        </p:spPr>
        <p:txBody>
          <a:bodyPr>
            <a:normAutofit fontScale="77500" lnSpcReduction="20000"/>
          </a:bodyPr>
          <a:lstStyle/>
          <a:p>
            <a:pPr marL="0" indent="0">
              <a:buNone/>
            </a:pPr>
            <a:r>
              <a:rPr lang="fr-FR" dirty="0" smtClean="0"/>
              <a:t>Comme toute entreprise, le créateur a </a:t>
            </a:r>
            <a:r>
              <a:rPr lang="fr-FR" b="1" dirty="0" smtClean="0">
                <a:solidFill>
                  <a:srgbClr val="0070C0"/>
                </a:solidFill>
                <a:effectLst>
                  <a:outerShdw blurRad="38100" dist="38100" dir="2700000" algn="tl">
                    <a:srgbClr val="000000">
                      <a:alpha val="43137"/>
                    </a:srgbClr>
                  </a:outerShdw>
                </a:effectLst>
              </a:rPr>
              <a:t>investi </a:t>
            </a:r>
            <a:r>
              <a:rPr lang="fr-FR" dirty="0" smtClean="0"/>
              <a:t>afin de vivre de son activité. </a:t>
            </a:r>
          </a:p>
          <a:p>
            <a:pPr marL="0" indent="0">
              <a:buNone/>
            </a:pPr>
            <a:endParaRPr lang="fr-FR" dirty="0" smtClean="0"/>
          </a:p>
          <a:p>
            <a:pPr marL="0" indent="0">
              <a:buNone/>
            </a:pPr>
            <a:endParaRPr lang="fr-FR" dirty="0" smtClean="0"/>
          </a:p>
          <a:p>
            <a:pPr marL="0" indent="0">
              <a:buNone/>
            </a:pPr>
            <a:r>
              <a:rPr lang="fr-FR" dirty="0" smtClean="0"/>
              <a:t>Comment ? En </a:t>
            </a:r>
            <a:r>
              <a:rPr lang="fr-FR" b="1" dirty="0" smtClean="0">
                <a:solidFill>
                  <a:srgbClr val="0070C0"/>
                </a:solidFill>
                <a:effectLst>
                  <a:outerShdw blurRad="38100" dist="38100" dir="2700000" algn="tl">
                    <a:srgbClr val="000000">
                      <a:alpha val="43137"/>
                    </a:srgbClr>
                  </a:outerShdw>
                </a:effectLst>
              </a:rPr>
              <a:t>vendant ses produits</a:t>
            </a:r>
            <a:r>
              <a:rPr lang="fr-FR" dirty="0" smtClean="0"/>
              <a:t>. </a:t>
            </a:r>
          </a:p>
          <a:p>
            <a:pPr marL="0" indent="0">
              <a:buNone/>
            </a:pPr>
            <a:r>
              <a:rPr lang="fr-FR" dirty="0" smtClean="0"/>
              <a:t>Stratégie d’innovation et d’amélioration de la qualité : certificat Bio et médaille obtenue lors de concours.</a:t>
            </a:r>
          </a:p>
          <a:p>
            <a:pPr marL="0" indent="0">
              <a:buNone/>
            </a:pPr>
            <a:endParaRPr lang="fr-FR" dirty="0"/>
          </a:p>
          <a:p>
            <a:pPr marL="0" indent="0">
              <a:buNone/>
            </a:pPr>
            <a:endParaRPr lang="fr-FR" dirty="0" smtClean="0"/>
          </a:p>
          <a:p>
            <a:pPr marL="0" indent="0">
              <a:buNone/>
            </a:pPr>
            <a:endParaRPr lang="fr-FR" dirty="0" smtClean="0"/>
          </a:p>
          <a:p>
            <a:pPr marL="0" indent="0">
              <a:buNone/>
            </a:pPr>
            <a:r>
              <a:rPr lang="fr-FR" b="1" dirty="0" smtClean="0">
                <a:solidFill>
                  <a:srgbClr val="0070C0"/>
                </a:solidFill>
                <a:effectLst>
                  <a:outerShdw blurRad="38100" dist="38100" dir="2700000" algn="tl">
                    <a:srgbClr val="000000">
                      <a:alpha val="43137"/>
                    </a:srgbClr>
                  </a:outerShdw>
                </a:effectLst>
              </a:rPr>
              <a:t>Contraintes juridiques </a:t>
            </a:r>
            <a:r>
              <a:rPr lang="fr-FR" dirty="0" smtClean="0"/>
              <a:t>pour produire du miel (secteur alimentaire), pour produire du bio, pour respecter le droit des contrats, le droit du travail, etc.</a:t>
            </a:r>
          </a:p>
          <a:p>
            <a:pPr marL="0" indent="0">
              <a:buNone/>
            </a:pPr>
            <a:endParaRPr lang="fr-FR" dirty="0" smtClean="0"/>
          </a:p>
          <a:p>
            <a:pPr marL="0" indent="0">
              <a:buNone/>
            </a:pPr>
            <a:endParaRPr lang="fr-FR" dirty="0" smtClean="0"/>
          </a:p>
          <a:p>
            <a:pPr marL="0" indent="0" algn="ctr">
              <a:buNone/>
            </a:pPr>
            <a:r>
              <a:rPr lang="fr-FR" b="1" dirty="0" smtClean="0"/>
              <a:t>Notions </a:t>
            </a:r>
            <a:r>
              <a:rPr lang="fr-FR" b="1" dirty="0"/>
              <a:t>vues en CEJM  : </a:t>
            </a:r>
            <a:endParaRPr lang="fr-FR" b="1" dirty="0" smtClean="0"/>
          </a:p>
          <a:p>
            <a:pPr marL="0" indent="0" algn="ctr">
              <a:buNone/>
            </a:pPr>
            <a:r>
              <a:rPr lang="fr-FR" b="1" dirty="0" smtClean="0"/>
              <a:t>Culture </a:t>
            </a:r>
            <a:r>
              <a:rPr lang="fr-FR" b="1" dirty="0"/>
              <a:t>économique juridique et managériale</a:t>
            </a:r>
          </a:p>
          <a:p>
            <a:pPr marL="0" indent="0" algn="r">
              <a:buNone/>
            </a:pPr>
            <a:endParaRPr lang="fr-FR" dirty="0" smtClean="0"/>
          </a:p>
          <a:p>
            <a:pPr marL="0" indent="0" algn="ctr">
              <a:buNone/>
            </a:pPr>
            <a:r>
              <a:rPr lang="fr-FR" sz="3100" b="1" dirty="0">
                <a:solidFill>
                  <a:srgbClr val="0070C0"/>
                </a:solidFill>
                <a:effectLst>
                  <a:outerShdw blurRad="38100" dist="38100" dir="2700000" algn="tl">
                    <a:srgbClr val="000000">
                      <a:alpha val="43137"/>
                    </a:srgbClr>
                  </a:outerShdw>
                </a:effectLst>
              </a:rPr>
              <a:t>Le développement d’une entreprise se fait sur son </a:t>
            </a:r>
            <a:r>
              <a:rPr lang="fr-FR" sz="3100" b="1" dirty="0">
                <a:solidFill>
                  <a:srgbClr val="00B050"/>
                </a:solidFill>
                <a:effectLst>
                  <a:outerShdw blurRad="38100" dist="38100" dir="2700000" algn="tl">
                    <a:srgbClr val="000000">
                      <a:alpha val="43137"/>
                    </a:srgbClr>
                  </a:outerShdw>
                </a:effectLst>
              </a:rPr>
              <a:t>marché national </a:t>
            </a:r>
            <a:r>
              <a:rPr lang="fr-FR" sz="3100" b="1" dirty="0">
                <a:solidFill>
                  <a:srgbClr val="0070C0"/>
                </a:solidFill>
                <a:effectLst>
                  <a:outerShdw blurRad="38100" dist="38100" dir="2700000" algn="tl">
                    <a:srgbClr val="000000">
                      <a:alpha val="43137"/>
                    </a:srgbClr>
                  </a:outerShdw>
                </a:effectLst>
              </a:rPr>
              <a:t>et ensuite </a:t>
            </a:r>
            <a:r>
              <a:rPr lang="fr-FR" sz="3100" b="1" u="sng" dirty="0">
                <a:solidFill>
                  <a:srgbClr val="FF0000"/>
                </a:solidFill>
                <a:effectLst>
                  <a:outerShdw blurRad="38100" dist="38100" dir="2700000" algn="tl">
                    <a:srgbClr val="000000">
                      <a:alpha val="43137"/>
                    </a:srgbClr>
                  </a:outerShdw>
                </a:effectLst>
              </a:rPr>
              <a:t>à l’international</a:t>
            </a:r>
            <a:r>
              <a:rPr lang="fr-FR" sz="3100" b="1" dirty="0">
                <a:solidFill>
                  <a:srgbClr val="0070C0"/>
                </a:solidFill>
                <a:effectLst>
                  <a:outerShdw blurRad="38100" dist="38100" dir="2700000" algn="tl">
                    <a:srgbClr val="000000">
                      <a:alpha val="43137"/>
                    </a:srgbClr>
                  </a:outerShdw>
                </a:effectLst>
              </a:rPr>
              <a:t>.</a:t>
            </a:r>
          </a:p>
          <a:p>
            <a:pPr marL="0" indent="0">
              <a:buNone/>
            </a:pPr>
            <a:endParaRPr lang="fr-FR" dirty="0"/>
          </a:p>
          <a:p>
            <a:pPr marL="0" indent="0">
              <a:buNone/>
            </a:pPr>
            <a:endParaRPr lang="fr-FR" dirty="0"/>
          </a:p>
          <a:p>
            <a:pPr marL="0" indent="0">
              <a:buNone/>
            </a:pPr>
            <a:endParaRPr lang="fr-FR" dirty="0"/>
          </a:p>
        </p:txBody>
      </p:sp>
      <p:sp>
        <p:nvSpPr>
          <p:cNvPr id="3" name="Rectangle 2"/>
          <p:cNvSpPr/>
          <p:nvPr/>
        </p:nvSpPr>
        <p:spPr>
          <a:xfrm rot="21150130">
            <a:off x="5101812" y="1509114"/>
            <a:ext cx="3744416" cy="923330"/>
          </a:xfrm>
          <a:prstGeom prst="rect">
            <a:avLst/>
          </a:prstGeom>
          <a:noFill/>
        </p:spPr>
        <p:txBody>
          <a:bodyPr wrap="squar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Économie</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rot="21150130">
            <a:off x="4392555" y="2722897"/>
            <a:ext cx="4456717" cy="923330"/>
          </a:xfrm>
          <a:prstGeom prst="rect">
            <a:avLst/>
          </a:prstGeom>
          <a:noFill/>
        </p:spPr>
        <p:txBody>
          <a:bodyPr wrap="square" lIns="91440" tIns="45720" rIns="91440" bIns="45720">
            <a:spAutoFit/>
          </a:bodyPr>
          <a:lstStyle/>
          <a:p>
            <a:pPr algn="ctr"/>
            <a:r>
              <a:rPr lang="fr-F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Management</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rot="21150130">
            <a:off x="5480331" y="4173410"/>
            <a:ext cx="3744416" cy="923330"/>
          </a:xfrm>
          <a:prstGeom prst="rect">
            <a:avLst/>
          </a:prstGeom>
          <a:noFill/>
        </p:spPr>
        <p:txBody>
          <a:bodyPr wrap="square" lIns="91440" tIns="45720" rIns="91440" bIns="45720">
            <a:spAutoFit/>
          </a:bodyPr>
          <a:lstStyle/>
          <a:p>
            <a:pPr algn="ctr"/>
            <a:r>
              <a:rPr lang="fr-F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Droit</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62471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4664"/>
            <a:ext cx="8928992" cy="990600"/>
          </a:xfrm>
        </p:spPr>
        <p:txBody>
          <a:bodyPr>
            <a:normAutofit fontScale="90000"/>
          </a:body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Développement Commercial International</a:t>
            </a:r>
            <a:endParaRPr lang="fr-FR" sz="3600" b="1" dirty="0">
              <a:latin typeface="Bodoni MT Black" pitchFamily="18" charset="0"/>
            </a:endParaRPr>
          </a:p>
        </p:txBody>
      </p:sp>
      <p:sp>
        <p:nvSpPr>
          <p:cNvPr id="5" name="Espace réservé du contenu 4"/>
          <p:cNvSpPr>
            <a:spLocks noGrp="1"/>
          </p:cNvSpPr>
          <p:nvPr>
            <p:ph idx="1"/>
          </p:nvPr>
        </p:nvSpPr>
        <p:spPr>
          <a:xfrm>
            <a:off x="0" y="1196752"/>
            <a:ext cx="9144000" cy="5040560"/>
          </a:xfrm>
        </p:spPr>
        <p:txBody>
          <a:bodyPr>
            <a:normAutofit/>
          </a:bodyPr>
          <a:lstStyle/>
          <a:p>
            <a:endParaRPr lang="fr-FR"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pPr marL="0" indent="0">
              <a:buNone/>
            </a:pPr>
            <a:r>
              <a:rPr lang="fr-FR" b="1" dirty="0" smtClean="0"/>
              <a:t>  EXPORTER </a:t>
            </a:r>
            <a:r>
              <a:rPr lang="fr-FR" b="1" dirty="0"/>
              <a:t>DU MIEL DE GUYANE VERS L’ALLEMAGNE : </a:t>
            </a:r>
            <a:r>
              <a:rPr lang="fr-FR" b="1" dirty="0" smtClean="0"/>
              <a:t> 				EST-CE </a:t>
            </a:r>
            <a:r>
              <a:rPr lang="fr-FR" b="1" dirty="0"/>
              <a:t>POSSIBLE </a:t>
            </a:r>
            <a:r>
              <a:rPr lang="fr-FR" b="1" dirty="0" smtClean="0"/>
              <a:t>?</a:t>
            </a:r>
            <a:endParaRPr lang="fr-FR" dirty="0"/>
          </a:p>
        </p:txBody>
      </p:sp>
      <p:pic>
        <p:nvPicPr>
          <p:cNvPr id="8" name="Image 7"/>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484784"/>
            <a:ext cx="8640960" cy="3744416"/>
          </a:xfrm>
          <a:prstGeom prst="rect">
            <a:avLst/>
          </a:prstGeom>
          <a:ln>
            <a:noFill/>
          </a:ln>
          <a:extLst>
            <a:ext uri="{53640926-AAD7-44D8-BBD7-CCE9431645EC}">
              <a14:shadowObscured xmlns:a14="http://schemas.microsoft.com/office/drawing/2010/main"/>
            </a:ext>
          </a:extLst>
        </p:spPr>
      </p:pic>
      <p:cxnSp>
        <p:nvCxnSpPr>
          <p:cNvPr id="9" name="Connecteur droit avec flèche 8"/>
          <p:cNvCxnSpPr/>
          <p:nvPr/>
        </p:nvCxnSpPr>
        <p:spPr>
          <a:xfrm flipV="1">
            <a:off x="2987824" y="2384884"/>
            <a:ext cx="2592288" cy="19442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80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wipe(down)">
                                      <p:cBhvr>
                                        <p:cTn id="7" dur="500"/>
                                        <p:tgtEl>
                                          <p:spTgt spid="5">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9|1.7|1.6"/>
</p:tagLst>
</file>

<file path=ppt/tags/tag2.xml><?xml version="1.0" encoding="utf-8"?>
<p:tagLst xmlns:a="http://schemas.openxmlformats.org/drawingml/2006/main" xmlns:r="http://schemas.openxmlformats.org/officeDocument/2006/relationships" xmlns:p="http://schemas.openxmlformats.org/presentationml/2006/main">
  <p:tag name="TIMING" val="|1.2|1.6|1.4|1.5|1.3|1.3|1.5|1.3"/>
</p:tagLst>
</file>

<file path=ppt/tags/tag3.xml><?xml version="1.0" encoding="utf-8"?>
<p:tagLst xmlns:a="http://schemas.openxmlformats.org/drawingml/2006/main" xmlns:r="http://schemas.openxmlformats.org/officeDocument/2006/relationships" xmlns:p="http://schemas.openxmlformats.org/presentationml/2006/main">
  <p:tag name="TIMING" val="|1|1.8|1.3|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2226</TotalTime>
  <Words>1141</Words>
  <Application>Microsoft Office PowerPoint</Application>
  <PresentationFormat>Affichage à l'écran (4:3)</PresentationFormat>
  <Paragraphs>208</Paragraphs>
  <Slides>36</Slides>
  <Notes>1</Notes>
  <HiddenSlides>0</HiddenSlides>
  <MMClips>2</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Clarté</vt:lpstr>
      <vt:lpstr>PRÉSENTATION DE NOTRE BTS Commerce International à Mana</vt:lpstr>
      <vt:lpstr>SOMMAIRE</vt:lpstr>
      <vt:lpstr>Le BTS Commerce International </vt:lpstr>
      <vt:lpstr>Notre BTS Commerce international :  une ambiance de travail pour la réussite </vt:lpstr>
      <vt:lpstr>Les enseignements </vt:lpstr>
      <vt:lpstr>Les enseignements </vt:lpstr>
      <vt:lpstr>Zoom sur les matières professionnelles </vt:lpstr>
      <vt:lpstr>Zoom sur les matières professionnelles </vt:lpstr>
      <vt:lpstr>Zoom sur le bloc : Développement Commercial International</vt:lpstr>
      <vt:lpstr>Zoom sur le bloc : Développement Commercial International</vt:lpstr>
      <vt:lpstr>Présentation PowerPoint</vt:lpstr>
      <vt:lpstr>Zoom sur le bloc : Développement Commercial International</vt:lpstr>
      <vt:lpstr>Relation Commerciale Interculturelle</vt:lpstr>
      <vt:lpstr>Zoom sur le bloc : Mise en œuvre des opérations internationales</vt:lpstr>
      <vt:lpstr>Exportation du miel par bateau de Macouria à Hambourg </vt:lpstr>
      <vt:lpstr>A Macouria, à la miellerie, élevage des abeilles et production du miel</vt:lpstr>
      <vt:lpstr>Présentation PowerPoint</vt:lpstr>
      <vt:lpstr>Présentation PowerPoint</vt:lpstr>
      <vt:lpstr>Préacheminement vers le Port de Dégrad des cannes : le coût du transport routier à ajouter (32km)</vt:lpstr>
      <vt:lpstr>Arrivée à Degrad des cannes : déchargement puis mise à bord du navire</vt:lpstr>
      <vt:lpstr>Traversée de l’océan atlantique en bateau </vt:lpstr>
      <vt:lpstr>Zoom sur le bloc : M-O-I</vt:lpstr>
      <vt:lpstr>Quelle est la meilleure solution de transport ?</vt:lpstr>
      <vt:lpstr>Les outils informatiques</vt:lpstr>
      <vt:lpstr>  </vt:lpstr>
      <vt:lpstr>ERASMUS+</vt:lpstr>
      <vt:lpstr>Présentation PowerPoint</vt:lpstr>
      <vt:lpstr>La poursuite d’études</vt:lpstr>
      <vt:lpstr>Les débouchés : un BTS qui a de la valeur sur le marché du travail car la Guyane importe beaucoup de marchandises.</vt:lpstr>
      <vt:lpstr>Présentation PowerPoint</vt:lpstr>
      <vt:lpstr>Présentation PowerPoint</vt:lpstr>
      <vt:lpstr>Quelques nouvelles d’anciens diplômés !</vt:lpstr>
      <vt:lpstr>Quelques nouvelles d’anciens diplômés !</vt:lpstr>
      <vt:lpstr>Présentation PowerPoint</vt:lpstr>
      <vt:lpstr>Quelques nouvelles d’anciens diplômés !</vt:lpstr>
      <vt:lpstr>MERCI !  LE BTS CI DE MANA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VALERIE CHASTELLIERE</dc:creator>
  <cp:lastModifiedBy>Guillaume CHASTELLIERE</cp:lastModifiedBy>
  <cp:revision>140</cp:revision>
  <dcterms:created xsi:type="dcterms:W3CDTF">2015-01-21T12:16:36Z</dcterms:created>
  <dcterms:modified xsi:type="dcterms:W3CDTF">2026-01-07T13:49:31Z</dcterms:modified>
</cp:coreProperties>
</file>