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61" r:id="rId3"/>
    <p:sldId id="257" r:id="rId4"/>
    <p:sldId id="259" r:id="rId5"/>
    <p:sldId id="258" r:id="rId6"/>
    <p:sldId id="260"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1267" y="-77"/>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B461E-4E9A-44A5-9D10-7BC059784387}"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7EBA3-AC0F-4DD6-8B7C-8577D208C6CE}" type="slidenum">
              <a:rPr lang="fr-FR" smtClean="0"/>
              <a:t>‹N°›</a:t>
            </a:fld>
            <a:endParaRPr lang="fr-FR"/>
          </a:p>
        </p:txBody>
      </p:sp>
    </p:spTree>
    <p:extLst>
      <p:ext uri="{BB962C8B-B14F-4D97-AF65-F5344CB8AC3E}">
        <p14:creationId xmlns:p14="http://schemas.microsoft.com/office/powerpoint/2010/main" val="412764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E13744D-AE29-4C6D-AB62-C0E99A2479EB}"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33A67E-882A-4C55-8770-515FA8A0FC3D}"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E13744D-AE29-4C6D-AB62-C0E99A2479EB}"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E13744D-AE29-4C6D-AB62-C0E99A2479EB}"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E13744D-AE29-4C6D-AB62-C0E99A2479EB}"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6E13744D-AE29-4C6D-AB62-C0E99A2479EB}" type="datetimeFigureOut">
              <a:rPr lang="fr-FR" smtClean="0"/>
              <a:t>17/05/2022</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7F33A67E-882A-4C55-8770-515FA8A0FC3D}"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6E13744D-AE29-4C6D-AB62-C0E99A2479EB}" type="datetimeFigureOut">
              <a:rPr lang="fr-FR" smtClean="0"/>
              <a:t>17/05/2022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6E13744D-AE29-4C6D-AB62-C0E99A2479EB}" type="datetimeFigureOut">
              <a:rPr lang="fr-FR" smtClean="0"/>
              <a:t>17/05/2022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E13744D-AE29-4C6D-AB62-C0E99A2479EB}" type="datetimeFigureOut">
              <a:rPr lang="fr-FR" smtClean="0"/>
              <a:t>17/05/2022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744D-AE29-4C6D-AB62-C0E99A2479EB}" type="datetimeFigureOut">
              <a:rPr lang="fr-FR" smtClean="0"/>
              <a:t>17/05/2022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F33A67E-882A-4C55-8770-515FA8A0FC3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E13744D-AE29-4C6D-AB62-C0E99A2479EB}" type="datetimeFigureOut">
              <a:rPr lang="fr-FR" smtClean="0"/>
              <a:t>17/05/2022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33A67E-882A-4C55-8770-515FA8A0FC3D}"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6E13744D-AE29-4C6D-AB62-C0E99A2479EB}" type="datetimeFigureOut">
              <a:rPr lang="fr-FR" smtClean="0"/>
              <a:t>17/05/2022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33A67E-882A-4C55-8770-515FA8A0FC3D}"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E13744D-AE29-4C6D-AB62-C0E99A2479EB}" type="datetimeFigureOut">
              <a:rPr lang="fr-FR" smtClean="0"/>
              <a:t>17/05/2022</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F33A67E-882A-4C55-8770-515FA8A0FC3D}"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google.com/search?rlz=1C1GCEB_enFR970FR970&amp;q=comment+prononcer+conditionnement&amp;stick=H4sIAAAAAAAAAOMIfcToyC3w8sc9YSmLSWtOXmM04uINKMrPK81LzkwsyczPE5LmYglJLcoVEpYS5OJPzs9LyQQJ56XmpuaVWLEoMaUV8SxiVUzOzwUJKBQA9ebnJacWKaApBQARJjLJagAAAA&amp;sa=X&amp;ved=2ahUKEwi3gczX-ej2AhVRTDABHY0FBX4Q3eEDegQIAxA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2725" y="2596251"/>
            <a:ext cx="4419600" cy="1600327"/>
          </a:xfrm>
        </p:spPr>
        <p:txBody>
          <a:bodyPr/>
          <a:lstStyle/>
          <a:p>
            <a:pPr algn="ctr"/>
            <a:r>
              <a:rPr lang="fr-FR" dirty="0" smtClean="0"/>
              <a:t>CAP</a:t>
            </a:r>
            <a:br>
              <a:rPr lang="fr-FR" dirty="0" smtClean="0"/>
            </a:br>
            <a:r>
              <a:rPr lang="fr-FR" dirty="0" smtClean="0"/>
              <a:t>Métier de la mode</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32656"/>
            <a:ext cx="2089150" cy="58324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6" name="Picture 2" descr="C:\Users\guill\Dropbox\TRAVAIL\SITE INTERNET\LOGO LYCEE CLA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4582304"/>
            <a:ext cx="4367901" cy="2146633"/>
          </a:xfrm>
          <a:prstGeom prst="rect">
            <a:avLst/>
          </a:prstGeom>
          <a:solidFill>
            <a:schemeClr val="tx1"/>
          </a:solidFill>
        </p:spPr>
      </p:pic>
    </p:spTree>
    <p:extLst>
      <p:ext uri="{BB962C8B-B14F-4D97-AF65-F5344CB8AC3E}">
        <p14:creationId xmlns:p14="http://schemas.microsoft.com/office/powerpoint/2010/main" val="169224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FORMATION EN 2 ANS</a:t>
            </a:r>
            <a:br>
              <a:rPr lang="fr-FR" dirty="0" smtClean="0"/>
            </a:br>
            <a:r>
              <a:rPr lang="fr-FR" dirty="0" smtClean="0"/>
              <a:t>-15 places CAP tailleur, - 15 places CAP flou</a:t>
            </a:r>
            <a:endParaRPr lang="fr-FR" dirty="0"/>
          </a:p>
        </p:txBody>
      </p:sp>
      <p:sp>
        <p:nvSpPr>
          <p:cNvPr id="3" name="Espace réservé du contenu 2"/>
          <p:cNvSpPr>
            <a:spLocks noGrp="1"/>
          </p:cNvSpPr>
          <p:nvPr>
            <p:ph idx="1"/>
          </p:nvPr>
        </p:nvSpPr>
        <p:spPr>
          <a:xfrm>
            <a:off x="457200" y="2276872"/>
            <a:ext cx="8229600" cy="3849291"/>
          </a:xfrm>
        </p:spPr>
        <p:txBody>
          <a:bodyPr/>
          <a:lstStyle/>
          <a:p>
            <a:r>
              <a:rPr lang="fr-FR" dirty="0" smtClean="0"/>
              <a:t>Goût </a:t>
            </a:r>
            <a:r>
              <a:rPr lang="fr-FR" dirty="0"/>
              <a:t>certain pour la </a:t>
            </a:r>
            <a:r>
              <a:rPr lang="fr-FR" dirty="0" smtClean="0"/>
              <a:t>mode ;</a:t>
            </a:r>
          </a:p>
          <a:p>
            <a:r>
              <a:rPr lang="fr-FR" dirty="0" smtClean="0"/>
              <a:t> Patience ;</a:t>
            </a:r>
          </a:p>
          <a:p>
            <a:r>
              <a:rPr lang="fr-FR" dirty="0" smtClean="0"/>
              <a:t> Dextérité ;</a:t>
            </a:r>
          </a:p>
          <a:p>
            <a:r>
              <a:rPr lang="fr-FR" dirty="0" smtClean="0"/>
              <a:t> Précision </a:t>
            </a:r>
            <a:r>
              <a:rPr lang="fr-FR" dirty="0"/>
              <a:t>et </a:t>
            </a:r>
            <a:r>
              <a:rPr lang="fr-FR" dirty="0" smtClean="0"/>
              <a:t>rigueur ;</a:t>
            </a:r>
          </a:p>
          <a:p>
            <a:r>
              <a:rPr lang="fr-FR" dirty="0" smtClean="0"/>
              <a:t> </a:t>
            </a:r>
            <a:r>
              <a:rPr lang="fr-FR" dirty="0"/>
              <a:t>Sens de l’esthétique</a:t>
            </a:r>
          </a:p>
        </p:txBody>
      </p:sp>
      <p:sp>
        <p:nvSpPr>
          <p:cNvPr id="4" name="Titre 1"/>
          <p:cNvSpPr txBox="1">
            <a:spLocks/>
          </p:cNvSpPr>
          <p:nvPr/>
        </p:nvSpPr>
        <p:spPr>
          <a:xfrm>
            <a:off x="467544" y="1268760"/>
            <a:ext cx="8229600"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fr-FR" dirty="0" smtClean="0"/>
              <a:t>Qualités requises</a:t>
            </a:r>
            <a:endParaRPr lang="fr-FR" dirty="0"/>
          </a:p>
        </p:txBody>
      </p:sp>
    </p:spTree>
    <p:extLst>
      <p:ext uri="{BB962C8B-B14F-4D97-AF65-F5344CB8AC3E}">
        <p14:creationId xmlns:p14="http://schemas.microsoft.com/office/powerpoint/2010/main" val="1751897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technique du flou </a:t>
            </a:r>
            <a:endParaRPr lang="fr-FR" dirty="0"/>
          </a:p>
        </p:txBody>
      </p:sp>
      <p:sp>
        <p:nvSpPr>
          <p:cNvPr id="5" name="Espace réservé du contenu 4"/>
          <p:cNvSpPr>
            <a:spLocks noGrp="1"/>
          </p:cNvSpPr>
          <p:nvPr>
            <p:ph idx="1"/>
          </p:nvPr>
        </p:nvSpPr>
        <p:spPr>
          <a:xfrm>
            <a:off x="457200" y="1600200"/>
            <a:ext cx="8363272" cy="4525963"/>
          </a:xfrm>
        </p:spPr>
        <p:txBody>
          <a:bodyPr>
            <a:normAutofit/>
          </a:bodyPr>
          <a:lstStyle/>
          <a:p>
            <a:r>
              <a:rPr lang="fr-FR" dirty="0"/>
              <a:t>La technique du « flou », </a:t>
            </a:r>
            <a:r>
              <a:rPr lang="fr-FR" b="0" dirty="0"/>
              <a:t>qui se distingue de celle du « tailleur », désigne les méthodes de construction et de réalisation de vêtements souples et déstructurés. Cette catégorie regroupe des produits de type robes et ensembles, chemises et chemisiers, layette et vêtements d’enfant, vêtements d’intérieur, et tous vêtements réalisés dans une étoffe fine et souple.</a:t>
            </a:r>
          </a:p>
          <a:p>
            <a:pPr marL="0" indent="0">
              <a:buNone/>
            </a:pP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645024"/>
            <a:ext cx="1768544" cy="2749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AutoShape 4" descr="https://i.pinimg.com/564x/52/f1/85/52f185e52d5835ab7de902166cce1e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49" y="3770238"/>
            <a:ext cx="1294641" cy="2624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011747"/>
            <a:ext cx="3312368" cy="2426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54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74196"/>
            <a:ext cx="8229600" cy="724942"/>
          </a:xfrm>
        </p:spPr>
        <p:txBody>
          <a:bodyPr/>
          <a:lstStyle/>
          <a:p>
            <a:r>
              <a:rPr lang="fr-FR" dirty="0" smtClean="0"/>
              <a:t>La technique du tailleur</a:t>
            </a:r>
            <a:endParaRPr lang="fr-FR" dirty="0"/>
          </a:p>
        </p:txBody>
      </p:sp>
      <p:sp>
        <p:nvSpPr>
          <p:cNvPr id="3" name="Espace réservé du contenu 2"/>
          <p:cNvSpPr>
            <a:spLocks noGrp="1"/>
          </p:cNvSpPr>
          <p:nvPr>
            <p:ph idx="1"/>
          </p:nvPr>
        </p:nvSpPr>
        <p:spPr>
          <a:xfrm>
            <a:off x="323528" y="920048"/>
            <a:ext cx="6374847" cy="4525963"/>
          </a:xfrm>
        </p:spPr>
        <p:txBody>
          <a:bodyPr>
            <a:normAutofit/>
          </a:bodyPr>
          <a:lstStyle/>
          <a:p>
            <a:endParaRPr lang="fr-FR" dirty="0" smtClean="0"/>
          </a:p>
          <a:p>
            <a:r>
              <a:rPr lang="fr-FR" dirty="0" smtClean="0"/>
              <a:t>La technique «</a:t>
            </a:r>
            <a:r>
              <a:rPr lang="fr-FR" dirty="0"/>
              <a:t> tailleur </a:t>
            </a:r>
            <a:r>
              <a:rPr lang="fr-FR" b="0" dirty="0"/>
              <a:t>», qui se distingue de celle du « flou », désigne les méthodes de construction et de réalisation de vêtements structurés aux lignes découpées. Cette catégorie regroupe des produits de type vestes, manteaux, jupes, </a:t>
            </a:r>
            <a:r>
              <a:rPr lang="fr-FR" b="0" dirty="0" smtClean="0"/>
              <a:t>pantalons, robe... </a:t>
            </a:r>
            <a:r>
              <a:rPr lang="fr-FR" b="0" dirty="0"/>
              <a:t>Elle implique généralement une silhouette près du corps, l’utilisation de draperies plus ou moins lourdes traditionnellement renforcées </a:t>
            </a:r>
            <a:r>
              <a:rPr lang="fr-FR" b="0" dirty="0" smtClean="0"/>
              <a:t>d’entoilages.</a:t>
            </a:r>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1" y="4807129"/>
            <a:ext cx="1093001" cy="17356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7326">
            <a:off x="3913242" y="4585052"/>
            <a:ext cx="654943" cy="21798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74196"/>
            <a:ext cx="2376000" cy="66541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35474">
            <a:off x="6372200" y="4070781"/>
            <a:ext cx="864096" cy="25219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92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652934"/>
          </a:xfrm>
        </p:spPr>
        <p:txBody>
          <a:bodyPr/>
          <a:lstStyle/>
          <a:p>
            <a:pPr algn="ctr"/>
            <a:r>
              <a:rPr lang="fr-FR" dirty="0" smtClean="0"/>
              <a:t>Les enseignements professionnels</a:t>
            </a:r>
            <a:endParaRPr lang="fr-FR" dirty="0"/>
          </a:p>
        </p:txBody>
      </p:sp>
      <p:pic>
        <p:nvPicPr>
          <p:cNvPr id="3074"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02788" y="1534219"/>
            <a:ext cx="1520939" cy="20518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2123727" y="960489"/>
            <a:ext cx="3537163" cy="288032"/>
          </a:xfrm>
        </p:spPr>
        <p:txBody>
          <a:bodyPr>
            <a:noAutofit/>
          </a:bodyPr>
          <a:lstStyle/>
          <a:p>
            <a:r>
              <a:rPr lang="fr-FR" sz="1800" dirty="0" smtClean="0"/>
              <a:t>Conception du modèle</a:t>
            </a:r>
            <a:endParaRPr lang="fr-FR"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306668"/>
            <a:ext cx="1316891" cy="2671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2"/>
          <p:cNvSpPr txBox="1">
            <a:spLocks/>
          </p:cNvSpPr>
          <p:nvPr/>
        </p:nvSpPr>
        <p:spPr>
          <a:xfrm>
            <a:off x="107504" y="1248521"/>
            <a:ext cx="2869655" cy="28803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fr-FR" sz="1800" dirty="0" smtClean="0"/>
              <a:t>Recherche des tendances</a:t>
            </a:r>
            <a:endParaRPr lang="fr-FR" sz="1800" dirty="0"/>
          </a:p>
        </p:txBody>
      </p:sp>
      <p:pic>
        <p:nvPicPr>
          <p:cNvPr id="2052" name="Picture 4"/>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987206" y="1324131"/>
            <a:ext cx="1944216" cy="26361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rot="2377023">
            <a:off x="5261288" y="2783667"/>
            <a:ext cx="695201" cy="11382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ce réservé du contenu 2"/>
          <p:cNvSpPr txBox="1">
            <a:spLocks/>
          </p:cNvSpPr>
          <p:nvPr/>
        </p:nvSpPr>
        <p:spPr>
          <a:xfrm>
            <a:off x="4663170" y="984454"/>
            <a:ext cx="2592288" cy="28803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fr-FR" sz="1800" dirty="0" smtClean="0"/>
              <a:t>Construction du modèle</a:t>
            </a:r>
            <a:endParaRPr lang="fr-FR" sz="1800" dirty="0"/>
          </a:p>
        </p:txBody>
      </p:sp>
      <p:pic>
        <p:nvPicPr>
          <p:cNvPr id="2053" name="Picture 5"/>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129450" y="2531363"/>
            <a:ext cx="1584176" cy="2226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2"/>
          <p:cNvSpPr txBox="1">
            <a:spLocks/>
          </p:cNvSpPr>
          <p:nvPr/>
        </p:nvSpPr>
        <p:spPr>
          <a:xfrm>
            <a:off x="6372200" y="1933220"/>
            <a:ext cx="2592288" cy="28803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ctr"/>
            <a:r>
              <a:rPr lang="fr-FR" sz="1800" dirty="0" smtClean="0"/>
              <a:t>Composition des fiches techniques</a:t>
            </a:r>
            <a:endParaRPr lang="fr-FR" sz="1800"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443379"/>
            <a:ext cx="2341426" cy="22335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space réservé du contenu 2"/>
          <p:cNvSpPr txBox="1">
            <a:spLocks/>
          </p:cNvSpPr>
          <p:nvPr/>
        </p:nvSpPr>
        <p:spPr>
          <a:xfrm>
            <a:off x="4788024" y="4155348"/>
            <a:ext cx="2592288" cy="28803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fr-FR" sz="1800" dirty="0" smtClean="0"/>
              <a:t>Matelassage et coupe</a:t>
            </a:r>
            <a:endParaRPr lang="fr-FR" sz="1800" dirty="0"/>
          </a:p>
        </p:txBody>
      </p:sp>
      <p:pic>
        <p:nvPicPr>
          <p:cNvPr id="2055" name="Picture 7"/>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275856" y="4443380"/>
            <a:ext cx="1224136" cy="19399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rot="1706935">
            <a:off x="2054878" y="4314414"/>
            <a:ext cx="1403655" cy="2158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0" name="Espace réservé du contenu 2"/>
          <p:cNvSpPr txBox="1">
            <a:spLocks/>
          </p:cNvSpPr>
          <p:nvPr/>
        </p:nvSpPr>
        <p:spPr>
          <a:xfrm>
            <a:off x="2483768" y="4013002"/>
            <a:ext cx="2592288" cy="28803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fr-FR" sz="1800" dirty="0" smtClean="0"/>
              <a:t>Fabrication du modèle</a:t>
            </a:r>
            <a:endParaRPr lang="fr-FR" sz="1800" dirty="0"/>
          </a:p>
        </p:txBody>
      </p:sp>
      <p:pic>
        <p:nvPicPr>
          <p:cNvPr id="2058" name="Picture 1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7544" y="4013002"/>
            <a:ext cx="1368152" cy="2165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Espace réservé du contenu 2"/>
          <p:cNvSpPr txBox="1">
            <a:spLocks/>
          </p:cNvSpPr>
          <p:nvPr/>
        </p:nvSpPr>
        <p:spPr>
          <a:xfrm>
            <a:off x="124685" y="3645434"/>
            <a:ext cx="2592288" cy="288032"/>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fontAlgn="t"/>
            <a:r>
              <a:rPr lang="fr-FR" sz="1800" dirty="0" smtClean="0"/>
              <a:t>conditionnement</a:t>
            </a:r>
            <a:endParaRPr lang="fr-FR" sz="1800" dirty="0">
              <a:hlinkClick r:id="rId4"/>
            </a:endParaRPr>
          </a:p>
        </p:txBody>
      </p:sp>
      <p:sp>
        <p:nvSpPr>
          <p:cNvPr id="4" name="Flèche droite 3"/>
          <p:cNvSpPr/>
          <p:nvPr/>
        </p:nvSpPr>
        <p:spPr>
          <a:xfrm>
            <a:off x="2138216" y="1969224"/>
            <a:ext cx="755576"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4050146" y="2261883"/>
            <a:ext cx="755576"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a:off x="6499882" y="3140602"/>
            <a:ext cx="755576"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25"/>
          <p:cNvSpPr/>
          <p:nvPr/>
        </p:nvSpPr>
        <p:spPr>
          <a:xfrm rot="7978307">
            <a:off x="6768837" y="4988137"/>
            <a:ext cx="1335499"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rot="10617825">
            <a:off x="4410237" y="5440817"/>
            <a:ext cx="755576"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27"/>
          <p:cNvSpPr/>
          <p:nvPr/>
        </p:nvSpPr>
        <p:spPr>
          <a:xfrm rot="10800000">
            <a:off x="1542331" y="4653136"/>
            <a:ext cx="755576"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831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POURSUITES D’ÉTUDES</a:t>
            </a:r>
            <a:br>
              <a:rPr lang="fr-FR" dirty="0"/>
            </a:br>
            <a:endParaRPr lang="fr-FR" dirty="0"/>
          </a:p>
        </p:txBody>
      </p:sp>
      <p:sp>
        <p:nvSpPr>
          <p:cNvPr id="3" name="Espace réservé du contenu 2"/>
          <p:cNvSpPr>
            <a:spLocks noGrp="1"/>
          </p:cNvSpPr>
          <p:nvPr>
            <p:ph idx="1"/>
          </p:nvPr>
        </p:nvSpPr>
        <p:spPr/>
        <p:txBody>
          <a:bodyPr/>
          <a:lstStyle/>
          <a:p>
            <a:endParaRPr lang="fr-FR" u="sng" dirty="0"/>
          </a:p>
          <a:p>
            <a:r>
              <a:rPr lang="fr-FR" dirty="0" smtClean="0"/>
              <a:t>BAC pro métiers de la mode vêtement</a:t>
            </a:r>
            <a:endParaRPr lang="fr-FR" dirty="0"/>
          </a:p>
          <a:p>
            <a:r>
              <a:rPr lang="fr-FR" dirty="0"/>
              <a:t>Diplôme de Technicien des Métiers du Spectacle</a:t>
            </a:r>
          </a:p>
          <a:p>
            <a:r>
              <a:rPr lang="fr-FR" dirty="0"/>
              <a:t>Formation Complémentaire d’Initiative Locale</a:t>
            </a:r>
          </a:p>
          <a:p>
            <a:r>
              <a:rPr lang="fr-FR" dirty="0"/>
              <a:t>Mentions Complémentaires</a:t>
            </a:r>
          </a:p>
          <a:p>
            <a:pPr marL="0" indent="0">
              <a:buNone/>
            </a:pPr>
            <a:endParaRPr lang="fr-FR" dirty="0"/>
          </a:p>
        </p:txBody>
      </p:sp>
    </p:spTree>
    <p:extLst>
      <p:ext uri="{BB962C8B-B14F-4D97-AF65-F5344CB8AC3E}">
        <p14:creationId xmlns:p14="http://schemas.microsoft.com/office/powerpoint/2010/main" val="323760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Merci de votre écoute</a:t>
            </a:r>
            <a:br>
              <a:rPr lang="fr-FR" dirty="0" smtClean="0"/>
            </a:br>
            <a:r>
              <a:rPr lang="fr-FR" dirty="0" smtClean="0"/>
              <a:t>à bientôt</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700808"/>
            <a:ext cx="3097213"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451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92</Words>
  <Application>Microsoft Office PowerPoint</Application>
  <PresentationFormat>Affichage à l'écran (4:3)</PresentationFormat>
  <Paragraphs>28</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Mailles</vt:lpstr>
      <vt:lpstr>CAP Métier de la mode</vt:lpstr>
      <vt:lpstr>FORMATION EN 2 ANS -15 places CAP tailleur, - 15 places CAP flou</vt:lpstr>
      <vt:lpstr>La technique du flou </vt:lpstr>
      <vt:lpstr>La technique du tailleur</vt:lpstr>
      <vt:lpstr>Les enseignements professionnels</vt:lpstr>
      <vt:lpstr>POURSUITES D’ÉTUDES </vt:lpstr>
      <vt:lpstr>Merci de votre écoute à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Métier de la mode</dc:title>
  <dc:creator>albert</dc:creator>
  <cp:lastModifiedBy>Guillaume CHASTELLIERE</cp:lastModifiedBy>
  <cp:revision>3</cp:revision>
  <dcterms:modified xsi:type="dcterms:W3CDTF">2022-05-17T15:42:18Z</dcterms:modified>
</cp:coreProperties>
</file>