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69" r:id="rId5"/>
    <p:sldId id="270" r:id="rId6"/>
    <p:sldId id="273" r:id="rId7"/>
    <p:sldId id="258" r:id="rId8"/>
    <p:sldId id="268" r:id="rId9"/>
    <p:sldId id="261" r:id="rId10"/>
    <p:sldId id="264" r:id="rId11"/>
    <p:sldId id="260" r:id="rId12"/>
    <p:sldId id="265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D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CE3782D-0C8B-4DAC-A5DA-6C655FC70B13}" type="datetimeFigureOut">
              <a:rPr lang="fr-PF" smtClean="0"/>
              <a:t>10/01/2024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881F575-6D9D-4D3C-BEF3-7766729288FB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67788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DC0C-4C5D-4C92-A69F-235F08E3B4A0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BEF2-6A77-46DE-8589-3B533A258707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70D-D207-4CDA-B4F5-82386AC07D59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04D6-F069-4D52-B8D1-F169653BD0E1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BC14-02EA-4A37-AA31-69ADB6CBABD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5ED4-AB1C-47A1-A764-8538CE5F3F75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DC70-D9C4-4949-8D2D-ABCCFD75B2AD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70AD-1B99-47ED-A044-9C9A191D1EAF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74F6-138E-420D-A298-26D558481774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4620-1E16-4DFA-9B2F-AD8621799CA0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88-8F5F-4518-ABF3-938096B7933C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EF6-ADCC-4506-978C-77E840405F97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6ABC-5C09-4935-9BB1-B00995EAAE60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67AE-E4C0-4D40-9F3B-76327E0B4FA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0928-AB9E-494A-976C-93B9CDF5DC9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770F-96B8-4EBA-8518-98A6CFF22D01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D290-1C5F-4D17-8352-083A553AC90B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24FF9-67C4-FAE3-11E9-D4F953FD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488" y="399573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BTS GTLA</a:t>
            </a:r>
            <a:br>
              <a:rPr lang="fr-FR" b="1" dirty="0"/>
            </a:br>
            <a:r>
              <a:rPr lang="fr-FR" b="1" dirty="0">
                <a:solidFill>
                  <a:srgbClr val="C00000"/>
                </a:solidFill>
              </a:rPr>
              <a:t>G</a:t>
            </a:r>
            <a:r>
              <a:rPr lang="fr-FR" b="1" dirty="0"/>
              <a:t>estion des </a:t>
            </a:r>
            <a:r>
              <a:rPr lang="fr-FR" b="1" dirty="0">
                <a:solidFill>
                  <a:srgbClr val="C00000"/>
                </a:solidFill>
              </a:rPr>
              <a:t>T</a:t>
            </a:r>
            <a:r>
              <a:rPr lang="fr-FR" b="1" dirty="0"/>
              <a:t>ransports</a:t>
            </a:r>
            <a:br>
              <a:rPr lang="fr-FR" b="1" dirty="0"/>
            </a:br>
            <a:r>
              <a:rPr lang="fr-FR" sz="4400" b="1" dirty="0"/>
              <a:t>et </a:t>
            </a:r>
            <a:br>
              <a:rPr lang="fr-FR" sz="4400" b="1" dirty="0"/>
            </a:br>
            <a:r>
              <a:rPr lang="fr-FR" sz="4400" b="1" dirty="0">
                <a:solidFill>
                  <a:srgbClr val="C00000"/>
                </a:solidFill>
              </a:rPr>
              <a:t>L</a:t>
            </a:r>
            <a:r>
              <a:rPr lang="fr-FR" sz="4400" b="1" dirty="0"/>
              <a:t>ogistique </a:t>
            </a:r>
            <a:r>
              <a:rPr lang="fr-FR" sz="4400" b="1" dirty="0">
                <a:solidFill>
                  <a:srgbClr val="C00000"/>
                </a:solidFill>
              </a:rPr>
              <a:t>A</a:t>
            </a:r>
            <a:r>
              <a:rPr lang="fr-FR" sz="4400" b="1" dirty="0"/>
              <a:t>ssociée</a:t>
            </a:r>
            <a:endParaRPr lang="fr-PF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3013E2-3E67-9445-2BCF-8A0D3938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147">
            <a:off x="601298" y="853239"/>
            <a:ext cx="4744678" cy="25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E455C1-F193-34F8-100C-64F21B72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278">
            <a:off x="6716948" y="708209"/>
            <a:ext cx="4754514" cy="26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35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58575"/>
            <a:ext cx="9551450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Durée des stages : 14 semaines en entreprise(s)</a:t>
            </a:r>
            <a:endParaRPr lang="fr-PF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6687" y="6492875"/>
            <a:ext cx="7619999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89BC8D1-7842-419A-9657-844E347EF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62774"/>
              </p:ext>
            </p:extLst>
          </p:nvPr>
        </p:nvGraphicFramePr>
        <p:xfrm>
          <a:off x="1564225" y="1576916"/>
          <a:ext cx="8128000" cy="119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7890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1412768"/>
                    </a:ext>
                  </a:extLst>
                </a:gridCol>
              </a:tblGrid>
              <a:tr h="45190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0D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en semaines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0D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94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Première année BTS GTLA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 semaines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65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Deuxième année BTS GTLA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 semaines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558126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FA25AE4-D008-3C7A-4F9F-8CFBC19E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3143249"/>
            <a:ext cx="5873201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38620"/>
            <a:ext cx="8694200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Types d’entreprises pour effectuer un stage</a:t>
            </a:r>
            <a:endParaRPr lang="fr-PF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E47F0-8A68-F152-D0AD-FD79F14F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225" y="1271810"/>
            <a:ext cx="8915400" cy="3124200"/>
          </a:xfrm>
        </p:spPr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entreprises de transport de marchandises par voies terrestre, maritime, aérienne et multimodale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les commissionnaires de transport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entreprises de prestations logistiques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avec quais de réception et de d’expédition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services transport ou logistique des entreprises industrielles et commerciales. </a:t>
            </a:r>
          </a:p>
          <a:p>
            <a:pPr marL="0" indent="0">
              <a:buNone/>
            </a:pPr>
            <a:endParaRPr lang="fr-PF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1" y="6389363"/>
            <a:ext cx="8008936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C35E0F-079C-3B96-CACC-2956B5DD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1779">
            <a:off x="7276287" y="4390179"/>
            <a:ext cx="3012996" cy="20050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BB556B-E431-02F2-FA76-9E264ADA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1694">
            <a:off x="2790558" y="4357856"/>
            <a:ext cx="2861600" cy="1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2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BCB07B-B902-3EA7-39F0-C52CF7D1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E80390-083F-C5AB-82BB-DFBEB986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8040">
            <a:off x="1233487" y="1947178"/>
            <a:ext cx="2377171" cy="237717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73C1557-0BFF-D488-800C-7D0E482D4B2C}"/>
              </a:ext>
            </a:extLst>
          </p:cNvPr>
          <p:cNvSpPr txBox="1">
            <a:spLocks/>
          </p:cNvSpPr>
          <p:nvPr/>
        </p:nvSpPr>
        <p:spPr>
          <a:xfrm>
            <a:off x="4448442" y="1844730"/>
            <a:ext cx="6248133" cy="3168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/>
              <a:t>Consultez notre brochure et n’hésitez pas à nous contacter !!!</a:t>
            </a:r>
          </a:p>
          <a:p>
            <a:pPr algn="ctr"/>
            <a:r>
              <a:rPr lang="fr-FR" b="1" dirty="0"/>
              <a:t>Et surtout consultez nos vidéos !!!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228989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38620"/>
            <a:ext cx="4112675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Définition du métier</a:t>
            </a:r>
            <a:endParaRPr lang="fr-PF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E47F0-8A68-F152-D0AD-FD79F14F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687" y="1271810"/>
            <a:ext cx="8915400" cy="485276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titulaire du BTS « Gestion des transports et logistique associée » est chargé de 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gestion des flux nationaux et internationaux de marchandises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fr-FR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titulaire du BTS « Gestion des transports et logistique associée » est donc chargé de :</a:t>
            </a:r>
          </a:p>
          <a:p>
            <a:pPr lvl="1" algn="just"/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Concevoir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des opérations de transport et des prestations logistiques au niveau local, régional, national, européen et international.</a:t>
            </a:r>
          </a:p>
          <a:p>
            <a:pPr lvl="1" algn="just"/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Mettre en œuvre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opérations dans un contexte de mondialisation des échanges, en tenant compte de la complémentarité des modes de transport et du développement durable.</a:t>
            </a:r>
          </a:p>
          <a:p>
            <a:pPr lvl="1" algn="just"/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Coordonner l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 opérations de transport et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les prestations logistiques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entre les différents services de l’entreprise, et avec les partenaires extérieurs.</a:t>
            </a:r>
          </a:p>
          <a:p>
            <a:pPr lvl="1" algn="just"/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Manager et animer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une équipe. </a:t>
            </a:r>
            <a:endParaRPr lang="fr-PF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6687" y="6492875"/>
            <a:ext cx="7619999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6852E-7287-A81F-07EA-E57AE4FE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018" y="932682"/>
            <a:ext cx="6909269" cy="862132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Mon client est un importateur et distributeur de boissons sur Cayenne (Guyane).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AD1F5E-C20C-93E9-B891-3291974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FD9B73-3174-EC0C-38D4-4A35DCE3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81" y="591880"/>
            <a:ext cx="2543175" cy="18002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F1564A-D7A1-D061-4AB1-479EBF542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58"/>
          <a:stretch/>
        </p:blipFill>
        <p:spPr>
          <a:xfrm>
            <a:off x="8061794" y="1924050"/>
            <a:ext cx="3419124" cy="22682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3B37A9-477A-5947-77A5-10AA5063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1" y="3990975"/>
            <a:ext cx="3025306" cy="2144833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E14FB75B-9860-FD36-4628-0F2FF3F9B2E4}"/>
              </a:ext>
            </a:extLst>
          </p:cNvPr>
          <p:cNvSpPr txBox="1">
            <a:spLocks/>
          </p:cNvSpPr>
          <p:nvPr/>
        </p:nvSpPr>
        <p:spPr>
          <a:xfrm>
            <a:off x="1390651" y="2740793"/>
            <a:ext cx="6477000" cy="10518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chemeClr val="tx1"/>
                </a:solidFill>
              </a:rPr>
              <a:t>Le fournisseur de boissons (l’usine)  de mon client se situe en région parisienne (France).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7B36C1-4088-27CA-AF68-33D3FDA3C7BA}"/>
              </a:ext>
            </a:extLst>
          </p:cNvPr>
          <p:cNvSpPr txBox="1">
            <a:spLocks/>
          </p:cNvSpPr>
          <p:nvPr/>
        </p:nvSpPr>
        <p:spPr>
          <a:xfrm>
            <a:off x="4254384" y="4387577"/>
            <a:ext cx="7226534" cy="13512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rgbClr val="C00000"/>
                </a:solidFill>
              </a:rPr>
              <a:t>Problématique : Comment </a:t>
            </a:r>
            <a:r>
              <a:rPr lang="fr-FR" sz="2400" b="1" dirty="0">
                <a:solidFill>
                  <a:schemeClr val="tx1"/>
                </a:solidFill>
              </a:rPr>
              <a:t>concevoir</a:t>
            </a:r>
            <a:r>
              <a:rPr lang="fr-FR" sz="2400" b="1" dirty="0">
                <a:solidFill>
                  <a:srgbClr val="C00000"/>
                </a:solidFill>
              </a:rPr>
              <a:t> l’acheminement des marchandises (boissons) au moindre coût ?</a:t>
            </a:r>
            <a:endParaRPr lang="fr-PF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6852E-7287-A81F-07EA-E57AE4FE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352184"/>
            <a:ext cx="4629150" cy="25978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Concevoir</a:t>
            </a:r>
            <a:br>
              <a:rPr lang="fr-FR" sz="2400" b="1" dirty="0"/>
            </a:br>
            <a:r>
              <a:rPr lang="fr-FR" sz="2400" b="1" dirty="0">
                <a:solidFill>
                  <a:schemeClr val="tx1"/>
                </a:solidFill>
              </a:rPr>
              <a:t>Quel mode de transport choisir pour acheminer les marchandises jusqu’à Cayenne?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rgbClr val="C00000"/>
                </a:solidFill>
              </a:rPr>
              <a:t>- Mode de transport aérien ?</a:t>
            </a:r>
            <a:br>
              <a:rPr lang="fr-FR" sz="2400" b="1" dirty="0">
                <a:solidFill>
                  <a:srgbClr val="C00000"/>
                </a:solidFill>
              </a:rPr>
            </a:br>
            <a:r>
              <a:rPr lang="fr-FR" sz="2400" b="1" dirty="0">
                <a:solidFill>
                  <a:srgbClr val="C00000"/>
                </a:solidFill>
              </a:rPr>
              <a:t>- Mode de transport maritime ?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AD1F5E-C20C-93E9-B891-3291974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F1CA24-5D4F-76AD-E569-E465128B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57"/>
          <a:stretch/>
        </p:blipFill>
        <p:spPr>
          <a:xfrm>
            <a:off x="6181725" y="1148594"/>
            <a:ext cx="5879306" cy="49282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64F9E1-3531-746B-0F9C-8EA9FF35B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76" r="50000"/>
          <a:stretch/>
        </p:blipFill>
        <p:spPr>
          <a:xfrm>
            <a:off x="2589212" y="2969428"/>
            <a:ext cx="4124325" cy="388857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F90FA01-5BB7-C8CE-C678-812ADD0F909B}"/>
              </a:ext>
            </a:extLst>
          </p:cNvPr>
          <p:cNvCxnSpPr/>
          <p:nvPr/>
        </p:nvCxnSpPr>
        <p:spPr>
          <a:xfrm flipH="1">
            <a:off x="5019675" y="2438400"/>
            <a:ext cx="4924425" cy="27336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FD55C9E-C5CF-7C77-95B1-70168487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537" y="1952625"/>
            <a:ext cx="2001175" cy="1331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B59ABC-F430-E6C6-07DF-CE465077F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300" y="3913768"/>
            <a:ext cx="2541074" cy="15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6852E-7287-A81F-07EA-E57AE4FE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371577"/>
            <a:ext cx="4189144" cy="1314348"/>
          </a:xfrm>
        </p:spPr>
        <p:txBody>
          <a:bodyPr>
            <a:normAutofit/>
          </a:bodyPr>
          <a:lstStyle/>
          <a:p>
            <a:r>
              <a:rPr lang="fr-FR" sz="2400" b="1" dirty="0"/>
              <a:t>Le fournisseur de boissons (l’usine)  de mon client se situe en région parisienne.</a:t>
            </a:r>
            <a:endParaRPr lang="fr-PF" sz="24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AD1F5E-C20C-93E9-B891-3291974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D8B1DD-5251-7386-F248-46DBF38D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633686"/>
            <a:ext cx="5017618" cy="28527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905D4B-F6C0-4915-CC37-EE2322678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818483"/>
            <a:ext cx="4552950" cy="468245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B16C63C-EA2C-1CB0-F2DD-B85D9A0A81B8}"/>
              </a:ext>
            </a:extLst>
          </p:cNvPr>
          <p:cNvSpPr/>
          <p:nvPr/>
        </p:nvSpPr>
        <p:spPr>
          <a:xfrm>
            <a:off x="6399211" y="4159708"/>
            <a:ext cx="658814" cy="5732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D018FAF-97E4-F559-B11D-95B456812EB4}"/>
              </a:ext>
            </a:extLst>
          </p:cNvPr>
          <p:cNvSpPr/>
          <p:nvPr/>
        </p:nvSpPr>
        <p:spPr>
          <a:xfrm>
            <a:off x="9447211" y="5448129"/>
            <a:ext cx="762000" cy="6970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DD34919-4F9E-BCD0-17B4-0B2D24306863}"/>
              </a:ext>
            </a:extLst>
          </p:cNvPr>
          <p:cNvSpPr/>
          <p:nvPr/>
        </p:nvSpPr>
        <p:spPr>
          <a:xfrm>
            <a:off x="2486026" y="3690542"/>
            <a:ext cx="400050" cy="3651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2220B6C-6527-3F3E-5D60-E348723B7EB0}"/>
              </a:ext>
            </a:extLst>
          </p:cNvPr>
          <p:cNvCxnSpPr/>
          <p:nvPr/>
        </p:nvCxnSpPr>
        <p:spPr>
          <a:xfrm flipH="1" flipV="1">
            <a:off x="7058025" y="4546479"/>
            <a:ext cx="2389186" cy="10191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B7566181-C760-9CCD-75A9-6A1A040192D8}"/>
              </a:ext>
            </a:extLst>
          </p:cNvPr>
          <p:cNvSpPr txBox="1">
            <a:spLocks/>
          </p:cNvSpPr>
          <p:nvPr/>
        </p:nvSpPr>
        <p:spPr>
          <a:xfrm>
            <a:off x="5324475" y="1292346"/>
            <a:ext cx="6172201" cy="2297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>
                <a:solidFill>
                  <a:srgbClr val="C00000"/>
                </a:solidFill>
              </a:rPr>
              <a:t>Concevoir</a:t>
            </a:r>
          </a:p>
          <a:p>
            <a:pPr algn="just"/>
            <a:r>
              <a:rPr lang="fr-FR" sz="2400" b="1" dirty="0"/>
              <a:t>Il me faut choisir entre trois modes de transport pour acheminer les marchandises jusqu’au port maritime du Havre </a:t>
            </a:r>
            <a:r>
              <a:rPr lang="fr-FR" sz="2400" b="1" dirty="0">
                <a:solidFill>
                  <a:srgbClr val="C00000"/>
                </a:solidFill>
              </a:rPr>
              <a:t>: routier par l’autoroute ? Fluviale via la Seine ? Ou ferroviaire ?</a:t>
            </a:r>
            <a:endParaRPr lang="fr-PF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5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29E54-5C5B-A668-DD72-D31A2F1F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525" y="100387"/>
            <a:ext cx="3036349" cy="585565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Mettre en œuvre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F4D556-78B0-9DBA-E1CD-D41B9FB6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BTS GTLA - Lycée Léopold ELFORT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4CF8B68-4EF2-3721-4166-70C6ED862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65246"/>
              </p:ext>
            </p:extLst>
          </p:nvPr>
        </p:nvGraphicFramePr>
        <p:xfrm>
          <a:off x="200025" y="609252"/>
          <a:ext cx="11477625" cy="4754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38417">
                  <a:extLst>
                    <a:ext uri="{9D8B030D-6E8A-4147-A177-3AD203B41FA5}">
                      <a16:colId xmlns:a16="http://schemas.microsoft.com/office/drawing/2014/main" val="394032631"/>
                    </a:ext>
                  </a:extLst>
                </a:gridCol>
                <a:gridCol w="3363958">
                  <a:extLst>
                    <a:ext uri="{9D8B030D-6E8A-4147-A177-3AD203B41FA5}">
                      <a16:colId xmlns:a16="http://schemas.microsoft.com/office/drawing/2014/main" val="1059681262"/>
                    </a:ext>
                  </a:extLst>
                </a:gridCol>
                <a:gridCol w="3675250">
                  <a:extLst>
                    <a:ext uri="{9D8B030D-6E8A-4147-A177-3AD203B41FA5}">
                      <a16:colId xmlns:a16="http://schemas.microsoft.com/office/drawing/2014/main" val="2986136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Acheminement et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Choix mode de transport et du transporteur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Justification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138623"/>
                  </a:ext>
                </a:extLst>
              </a:tr>
              <a:tr h="961814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Région parisienne =&gt; Le Havre (port)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Usine =&gt; Quai de la Seine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Seine =&gt; Le Havre (port)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= 48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Multimodal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Routier / GEFCO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(porte conteneur)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Fluvial /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Sogestran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(conteneur sur péniche)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Moindre empreinte carbone (véhicule norme EURO6 pour le porte conteneur et péniche)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Plus rentable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45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 Havre =&gt; Dégrade des Cannes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= 21 jours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Maritime / CMA CGM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Moindre empreinte carbone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Poids des marchandises impossibles à transporter par voie aérienne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Plus rentable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0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Dégrade des Cannes =&gt; Cayenne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= 48 h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Routier / STO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Durée à respecter pour formalités douanières + déchargement navire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97702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8E95B83D-0FAE-F80B-B8A3-ECA6B0827BF5}"/>
              </a:ext>
            </a:extLst>
          </p:cNvPr>
          <p:cNvSpPr txBox="1">
            <a:spLocks/>
          </p:cNvSpPr>
          <p:nvPr/>
        </p:nvSpPr>
        <p:spPr>
          <a:xfrm>
            <a:off x="1465260" y="5364132"/>
            <a:ext cx="8743951" cy="8483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>
                <a:solidFill>
                  <a:srgbClr val="C00000"/>
                </a:solidFill>
              </a:rPr>
              <a:t>Important : </a:t>
            </a:r>
            <a:r>
              <a:rPr lang="fr-FR" sz="2400" b="1" dirty="0">
                <a:solidFill>
                  <a:schemeClr val="tx1"/>
                </a:solidFill>
              </a:rPr>
              <a:t>Il s’agit de proposer un tarif concurrentiel à mon client ainsi que de respecter les délais d’acheminement.</a:t>
            </a:r>
            <a:endParaRPr lang="fr-PF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38619"/>
            <a:ext cx="10627775" cy="94535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Emplois concernés</a:t>
            </a:r>
            <a:br>
              <a:rPr lang="fr-FR" b="1" dirty="0"/>
            </a:br>
            <a:r>
              <a:rPr lang="fr-FR" b="1" dirty="0"/>
              <a:t>						(responsable ou adjoint responsable)</a:t>
            </a:r>
            <a:endParaRPr lang="fr-PF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E47F0-8A68-F152-D0AD-FD79F14F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7" y="1837528"/>
            <a:ext cx="8915400" cy="4296572"/>
          </a:xfrm>
        </p:spPr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PF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xploitant</a:t>
            </a:r>
            <a:r>
              <a:rPr lang="fr-PF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PF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 d’exploitation ; </a:t>
            </a: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Commissionnaire de transport ;</a:t>
            </a:r>
            <a:endParaRPr lang="fr-PF" sz="180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esponsable des expéditions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PF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de transit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PF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affréteur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PF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éclarant</a:t>
            </a:r>
            <a:r>
              <a:rPr lang="fr-PF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PF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douan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fr-PF" sz="180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esponsable</a:t>
            </a:r>
            <a:r>
              <a:rPr lang="fr-PF" sz="18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de quai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PF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responsable de service clients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PF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responsable SAV litiges ; </a:t>
            </a:r>
          </a:p>
          <a:p>
            <a:pPr>
              <a:buFont typeface="Wingdings" panose="05000000000000000000" pitchFamily="2" charset="2"/>
              <a:buChar char="Ø"/>
            </a:pPr>
            <a:endParaRPr lang="fr-PF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1" y="6389363"/>
            <a:ext cx="8008936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D75ED8-AB23-BAD5-91AA-5DD6136E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3369">
            <a:off x="6612697" y="2550927"/>
            <a:ext cx="4037878" cy="26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4" y="638620"/>
            <a:ext cx="8475125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avantages du diplôme BTS GTLA</a:t>
            </a:r>
            <a:endParaRPr lang="fr-PF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1" y="6389363"/>
            <a:ext cx="8008936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30B7AD4-ECFB-BC88-417A-F00A053B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987" y="1540188"/>
            <a:ext cx="8915400" cy="38700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Obtention de la capacité de transport</a:t>
            </a:r>
          </a:p>
          <a:p>
            <a:pPr marL="0" indent="0">
              <a:buNone/>
            </a:pPr>
            <a:r>
              <a:rPr lang="fr-FR" dirty="0"/>
              <a:t>			=&gt; S’installer à son compte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Obtention de l’agrément de commissionnaire</a:t>
            </a:r>
          </a:p>
          <a:p>
            <a:pPr marL="0" indent="0">
              <a:buNone/>
            </a:pPr>
            <a:r>
              <a:rPr lang="fr-FR" dirty="0"/>
              <a:t>			=&gt; Être habilité à concevoir et organiser</a:t>
            </a:r>
          </a:p>
          <a:p>
            <a:pPr marL="0" indent="0">
              <a:buNone/>
            </a:pPr>
            <a:r>
              <a:rPr lang="fr-FR" dirty="0"/>
              <a:t>				des transports de marchandises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De nombreux débouchés du fait des flux continus et exponentiels</a:t>
            </a:r>
          </a:p>
          <a:p>
            <a:pPr marL="0" indent="0">
              <a:buNone/>
            </a:pPr>
            <a:r>
              <a:rPr lang="fr-FR" b="1" dirty="0"/>
              <a:t>					des marchandises au niveau national et international</a:t>
            </a:r>
          </a:p>
          <a:p>
            <a:pPr marL="0" indent="0">
              <a:buNone/>
            </a:pPr>
            <a:r>
              <a:rPr lang="fr-FR" dirty="0"/>
              <a:t>			=&gt; Entreprises dans la gestion des transports</a:t>
            </a:r>
          </a:p>
          <a:p>
            <a:pPr marL="0" indent="0">
              <a:buNone/>
            </a:pPr>
            <a:r>
              <a:rPr lang="fr-FR" dirty="0"/>
              <a:t>			=&gt; Entreprises dans la gestion logistique</a:t>
            </a:r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319176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375" y="539750"/>
            <a:ext cx="7789325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Épreuves à l’examen</a:t>
            </a:r>
            <a:endParaRPr lang="fr-PF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6687" y="6492875"/>
            <a:ext cx="7619999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DF4866B-E54B-E01D-7288-AB9F237FC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521955"/>
              </p:ext>
            </p:extLst>
          </p:nvPr>
        </p:nvGraphicFramePr>
        <p:xfrm>
          <a:off x="885827" y="1090025"/>
          <a:ext cx="10086975" cy="4582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91150">
                  <a:extLst>
                    <a:ext uri="{9D8B030D-6E8A-4147-A177-3AD203B41FA5}">
                      <a16:colId xmlns:a16="http://schemas.microsoft.com/office/drawing/2014/main" val="367189267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62825299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133028409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00113586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Épreuves obligatoires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Coef.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Forme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16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Culture générale et expression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59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Anglais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1,5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- 2 CCF / écrit</a:t>
                      </a:r>
                    </a:p>
                    <a:p>
                      <a:pPr algn="ctr"/>
                      <a:r>
                        <a:rPr lang="fr-FR" dirty="0"/>
                        <a:t>- 2 CCF / oral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7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Culture économique, juridique et managériale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56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Mise en œuvre d’opérations de transport et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CCF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9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Conception d’opérations de transport et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34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Analyse de la performance d’une activité de transport et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33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Pérennisation et développement d’une activité de transport et de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CCF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51108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E8CACEC-838D-9546-C47B-502B5D462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380895"/>
              </p:ext>
            </p:extLst>
          </p:nvPr>
        </p:nvGraphicFramePr>
        <p:xfrm>
          <a:off x="885828" y="5669597"/>
          <a:ext cx="10086974" cy="1005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99602">
                  <a:extLst>
                    <a:ext uri="{9D8B030D-6E8A-4147-A177-3AD203B41FA5}">
                      <a16:colId xmlns:a16="http://schemas.microsoft.com/office/drawing/2014/main" val="3671892679"/>
                    </a:ext>
                  </a:extLst>
                </a:gridCol>
                <a:gridCol w="905241">
                  <a:extLst>
                    <a:ext uri="{9D8B030D-6E8A-4147-A177-3AD203B41FA5}">
                      <a16:colId xmlns:a16="http://schemas.microsoft.com/office/drawing/2014/main" val="62825299"/>
                    </a:ext>
                  </a:extLst>
                </a:gridCol>
                <a:gridCol w="1799706">
                  <a:extLst>
                    <a:ext uri="{9D8B030D-6E8A-4147-A177-3AD203B41FA5}">
                      <a16:colId xmlns:a16="http://schemas.microsoft.com/office/drawing/2014/main" val="1133028409"/>
                    </a:ext>
                  </a:extLst>
                </a:gridCol>
                <a:gridCol w="1282425">
                  <a:extLst>
                    <a:ext uri="{9D8B030D-6E8A-4147-A177-3AD203B41FA5}">
                      <a16:colId xmlns:a16="http://schemas.microsoft.com/office/drawing/2014/main" val="300113586"/>
                    </a:ext>
                  </a:extLst>
                </a:gridCol>
              </a:tblGrid>
              <a:tr h="29937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Épreuves facultatives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Coef.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Forme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168060"/>
                  </a:ext>
                </a:extLst>
              </a:tr>
              <a:tr h="523904">
                <a:tc>
                  <a:txBody>
                    <a:bodyPr/>
                    <a:lstStyle/>
                    <a:p>
                      <a:r>
                        <a:rPr lang="fr-FR" b="1" dirty="0"/>
                        <a:t>Langue vivante au choix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orale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mn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59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2887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338</TotalTime>
  <Words>817</Words>
  <Application>Microsoft Office PowerPoint</Application>
  <PresentationFormat>Grand écran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Wingdings</vt:lpstr>
      <vt:lpstr>Wingdings 3</vt:lpstr>
      <vt:lpstr>Brin</vt:lpstr>
      <vt:lpstr>BTS GTLA Gestion des Transports et  Logistique Associée</vt:lpstr>
      <vt:lpstr>Définition du métier</vt:lpstr>
      <vt:lpstr>Mon client est un importateur et distributeur de boissons sur Cayenne (Guyane).</vt:lpstr>
      <vt:lpstr>Concevoir Quel mode de transport choisir pour acheminer les marchandises jusqu’à Cayenne? - Mode de transport aérien ? - Mode de transport maritime ?</vt:lpstr>
      <vt:lpstr>Le fournisseur de boissons (l’usine)  de mon client se situe en région parisienne.</vt:lpstr>
      <vt:lpstr>Mettre en œuvre</vt:lpstr>
      <vt:lpstr>Emplois concernés       (responsable ou adjoint responsable)</vt:lpstr>
      <vt:lpstr>Les avantages du diplôme BTS GTLA</vt:lpstr>
      <vt:lpstr>Épreuves à l’examen</vt:lpstr>
      <vt:lpstr>Durée des stages : 14 semaines en entreprise(s)</vt:lpstr>
      <vt:lpstr>Types d’entreprises pour effectuer un stage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</dc:creator>
  <cp:lastModifiedBy>JEAN-PAUL</cp:lastModifiedBy>
  <cp:revision>28</cp:revision>
  <cp:lastPrinted>2023-11-27T16:14:42Z</cp:lastPrinted>
  <dcterms:created xsi:type="dcterms:W3CDTF">2023-09-03T10:34:06Z</dcterms:created>
  <dcterms:modified xsi:type="dcterms:W3CDTF">2024-01-10T15:02:49Z</dcterms:modified>
</cp:coreProperties>
</file>