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2" r:id="rId4"/>
    <p:sldId id="270" r:id="rId5"/>
    <p:sldId id="269" r:id="rId6"/>
    <p:sldId id="273" r:id="rId7"/>
    <p:sldId id="258" r:id="rId8"/>
    <p:sldId id="268" r:id="rId9"/>
    <p:sldId id="261" r:id="rId10"/>
    <p:sldId id="264" r:id="rId11"/>
    <p:sldId id="260" r:id="rId12"/>
    <p:sldId id="265" r:id="rId13"/>
    <p:sldId id="275" r:id="rId14"/>
    <p:sldId id="274" r:id="rId15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D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PF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7CE3782D-0C8B-4DAC-A5DA-6C655FC70B13}" type="datetimeFigureOut">
              <a:rPr lang="fr-PF" smtClean="0"/>
              <a:t>12/17/2025</a:t>
            </a:fld>
            <a:endParaRPr lang="fr-PF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PF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PF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C881F575-6D9D-4D3C-BEF3-7766729288FB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67788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DC0C-4C5D-4C92-A69F-235F08E3B4A0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BEF2-6A77-46DE-8589-3B533A258707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270D-D207-4CDA-B4F5-82386AC07D59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04D6-F069-4D52-B8D1-F169653BD0E1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FBC14-02EA-4A37-AA31-69ADB6CBABD6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5ED4-AB1C-47A1-A764-8538CE5F3F75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DC70-D9C4-4949-8D2D-ABCCFD75B2AD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70AD-1B99-47ED-A044-9C9A191D1EAF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74F6-138E-420D-A298-26D558481774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4620-1E16-4DFA-9B2F-AD8621799CA0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4B88-8F5F-4518-ABF3-938096B7933C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1EF6-ADCC-4506-978C-77E840405F97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6ABC-5C09-4935-9BB1-B00995EAAE60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67AE-E4C0-4D40-9F3B-76327E0B4FA6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0928-AB9E-494A-976C-93B9CDF5DC96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8770F-96B8-4EBA-8518-98A6CFF22D01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BD290-1C5F-4D17-8352-083A553AC90B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BTS GTLA - Lycée Léopold ELFORT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D24FF9-67C4-FAE3-11E9-D4F953FD3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2488" y="3995737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BTS GTLA</a:t>
            </a:r>
            <a:br>
              <a:rPr lang="fr-FR" b="1" dirty="0"/>
            </a:br>
            <a:r>
              <a:rPr lang="fr-FR" b="1" dirty="0">
                <a:solidFill>
                  <a:srgbClr val="C00000"/>
                </a:solidFill>
              </a:rPr>
              <a:t>G</a:t>
            </a:r>
            <a:r>
              <a:rPr lang="fr-FR" b="1" dirty="0"/>
              <a:t>estion des </a:t>
            </a:r>
            <a:r>
              <a:rPr lang="fr-FR" b="1" dirty="0">
                <a:solidFill>
                  <a:srgbClr val="C00000"/>
                </a:solidFill>
              </a:rPr>
              <a:t>T</a:t>
            </a:r>
            <a:r>
              <a:rPr lang="fr-FR" b="1" dirty="0"/>
              <a:t>ransports</a:t>
            </a:r>
            <a:br>
              <a:rPr lang="fr-FR" b="1" dirty="0"/>
            </a:br>
            <a:r>
              <a:rPr lang="fr-FR" sz="4400" b="1" dirty="0"/>
              <a:t>et </a:t>
            </a:r>
            <a:br>
              <a:rPr lang="fr-FR" sz="4400" b="1" dirty="0"/>
            </a:br>
            <a:r>
              <a:rPr lang="fr-FR" sz="4400" b="1" dirty="0">
                <a:solidFill>
                  <a:srgbClr val="C00000"/>
                </a:solidFill>
              </a:rPr>
              <a:t>L</a:t>
            </a:r>
            <a:r>
              <a:rPr lang="fr-FR" sz="4400" b="1" dirty="0"/>
              <a:t>ogistique </a:t>
            </a:r>
            <a:r>
              <a:rPr lang="fr-FR" sz="4400" b="1" dirty="0">
                <a:solidFill>
                  <a:srgbClr val="C00000"/>
                </a:solidFill>
              </a:rPr>
              <a:t>A</a:t>
            </a:r>
            <a:r>
              <a:rPr lang="fr-FR" sz="4400" b="1" dirty="0"/>
              <a:t>ssociée</a:t>
            </a:r>
            <a:endParaRPr lang="fr-PF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3013E2-3E67-9445-2BCF-8A0D3938F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7147">
            <a:off x="601298" y="853239"/>
            <a:ext cx="4744678" cy="259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AE455C1-F193-34F8-100C-64F21B723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7278">
            <a:off x="6716948" y="708209"/>
            <a:ext cx="4754514" cy="260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359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404466-EBD5-DF41-C035-E4E58DFB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225" y="658575"/>
            <a:ext cx="9551450" cy="63319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Durée des stages : 14 semaines en entreprise(s)</a:t>
            </a:r>
            <a:endParaRPr lang="fr-PF" b="1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066149-2A3F-63EC-ACC9-6B67F0E4C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6687" y="6492875"/>
            <a:ext cx="7619999" cy="365125"/>
          </a:xfrm>
        </p:spPr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089BC8D1-7842-419A-9657-844E347EF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584038"/>
              </p:ext>
            </p:extLst>
          </p:nvPr>
        </p:nvGraphicFramePr>
        <p:xfrm>
          <a:off x="1564225" y="1576916"/>
          <a:ext cx="8128000" cy="119358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978907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031412768"/>
                    </a:ext>
                  </a:extLst>
                </a:gridCol>
              </a:tblGrid>
              <a:tr h="451909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Année</a:t>
                      </a:r>
                      <a:endParaRPr lang="fr-PF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0D5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Durée en semaines</a:t>
                      </a:r>
                      <a:endParaRPr lang="fr-PF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0D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294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Première année BTS GTLA</a:t>
                      </a:r>
                      <a:endParaRPr lang="fr-PF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9 semaines</a:t>
                      </a:r>
                      <a:endParaRPr lang="fr-PF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654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Deuxième année BTS GTLA</a:t>
                      </a:r>
                      <a:endParaRPr lang="fr-PF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5 semaines</a:t>
                      </a:r>
                      <a:endParaRPr lang="fr-PF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4558126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0FA25AE4-D008-3C7A-4F9F-8CFBC19ED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25" y="3143249"/>
            <a:ext cx="5873201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17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404466-EBD5-DF41-C035-E4E58DFB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225" y="638620"/>
            <a:ext cx="8694200" cy="63319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Types d’entreprises pour effectuer un stage</a:t>
            </a:r>
            <a:endParaRPr lang="fr-PF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9E47F0-8A68-F152-D0AD-FD79F14F1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225" y="1271810"/>
            <a:ext cx="8915400" cy="3124200"/>
          </a:xfrm>
        </p:spPr>
        <p:txBody>
          <a:bodyPr>
            <a:noAutofit/>
          </a:bodyPr>
          <a:lstStyle/>
          <a:p>
            <a:pPr lvl="1">
              <a:buFont typeface="Courier New" panose="02070309020205020404" pitchFamily="49" charset="0"/>
              <a:buChar char="o"/>
            </a:pPr>
            <a:endParaRPr lang="fr-F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les entreprises de transport de marchandises par voies terrestre, maritime, aérienne et multimodale ;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les commissionnaires de transport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;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les entreprises de prestations logistiques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 avec quais de réception et de d’expédition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;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les services transport ou logistique des entreprises industrielles et commerciales. </a:t>
            </a:r>
          </a:p>
          <a:p>
            <a:pPr marL="0" indent="0">
              <a:buNone/>
            </a:pPr>
            <a:endParaRPr lang="fr-PF" sz="18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066149-2A3F-63EC-ACC9-6B67F0E4C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7451" y="6389363"/>
            <a:ext cx="8008936" cy="365125"/>
          </a:xfrm>
        </p:spPr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0C35E0F-079C-3B96-CACC-2956B5DDF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71779">
            <a:off x="7276287" y="4390179"/>
            <a:ext cx="3012996" cy="200501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2BB556B-E431-02F2-FA76-9E264ADA1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21694">
            <a:off x="2790558" y="4357856"/>
            <a:ext cx="2861600" cy="190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27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4BCB07B-B902-3EA7-39F0-C52CF7D1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273C1557-0BFF-D488-800C-7D0E482D4B2C}"/>
              </a:ext>
            </a:extLst>
          </p:cNvPr>
          <p:cNvSpPr txBox="1">
            <a:spLocks/>
          </p:cNvSpPr>
          <p:nvPr/>
        </p:nvSpPr>
        <p:spPr>
          <a:xfrm>
            <a:off x="1505052" y="275813"/>
            <a:ext cx="10584280" cy="17137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200" b="1" dirty="0"/>
              <a:t>Consultez notre brochure et nos vidéos métiers</a:t>
            </a:r>
          </a:p>
          <a:p>
            <a:pPr algn="ctr"/>
            <a:r>
              <a:rPr lang="fr-FR" sz="3200" b="1" dirty="0"/>
              <a:t>sur notre site</a:t>
            </a:r>
          </a:p>
          <a:p>
            <a:pPr algn="ctr"/>
            <a:r>
              <a:rPr lang="fr-FR" sz="3200" b="1" dirty="0"/>
              <a:t>du lycée Léopold ELFORT de Mana</a:t>
            </a:r>
            <a:endParaRPr lang="fr-PF" sz="3200" b="1" dirty="0"/>
          </a:p>
        </p:txBody>
      </p:sp>
      <p:pic>
        <p:nvPicPr>
          <p:cNvPr id="8" name="Image 7" descr="Une image contenant capture d’écran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F2ADA44F-F5A6-75EE-EC59-6CE465DDA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274" y="1989593"/>
            <a:ext cx="4511341" cy="451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92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AB3F21-1275-13B2-959E-4C30C4547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832" y="689811"/>
            <a:ext cx="7764379" cy="1148614"/>
          </a:xfrm>
        </p:spPr>
        <p:txBody>
          <a:bodyPr>
            <a:noAutofit/>
          </a:bodyPr>
          <a:lstStyle/>
          <a:p>
            <a:r>
              <a:rPr lang="fr-FR" sz="2400" b="1" dirty="0">
                <a:solidFill>
                  <a:schemeClr val="accent3">
                    <a:lumMod val="75000"/>
                  </a:schemeClr>
                </a:solidFill>
              </a:rPr>
              <a:t>Nous contacter pour davantage d’informations !</a:t>
            </a:r>
            <a:endParaRPr lang="LID4096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0B17783-7B2F-FE66-89E5-F9F346011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2E80390-083F-C5AB-82BB-DFBEB9865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48040">
            <a:off x="2892057" y="2345276"/>
            <a:ext cx="2377171" cy="237717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0B6051E-3CA6-BA17-6365-5CAC58401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933" y="3882305"/>
            <a:ext cx="1832985" cy="1832985"/>
          </a:xfrm>
          <a:prstGeom prst="rect">
            <a:avLst/>
          </a:prstGeom>
        </p:spPr>
      </p:pic>
      <p:pic>
        <p:nvPicPr>
          <p:cNvPr id="1026" name="Picture 2" descr="Émoticône pointant vers le bas">
            <a:extLst>
              <a:ext uri="{FF2B5EF4-FFF2-40B4-BE49-F238E27FC236}">
                <a16:creationId xmlns:a16="http://schemas.microsoft.com/office/drawing/2014/main" id="{3CAE0217-107E-F904-E18A-961B9EE78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933" y="1177491"/>
            <a:ext cx="18288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970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AA527E-A4DC-ECBE-921D-D0ECD1780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9970" y="538883"/>
            <a:ext cx="2970478" cy="559797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Testez vous !</a:t>
            </a:r>
            <a:endParaRPr lang="LID4096" b="1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E791F16-B776-CD62-AB5D-4731F1054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  <p:pic>
        <p:nvPicPr>
          <p:cNvPr id="6" name="Image 5" descr="Une image contenant texte, capture d’écran, carré, Rectangle&#10;&#10;Le contenu généré par l’IA peut être incorrect.">
            <a:extLst>
              <a:ext uri="{FF2B5EF4-FFF2-40B4-BE49-F238E27FC236}">
                <a16:creationId xmlns:a16="http://schemas.microsoft.com/office/drawing/2014/main" id="{65FC0EBE-AF72-BAD9-6926-E436E4A42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285" y="1414191"/>
            <a:ext cx="5128938" cy="500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63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404466-EBD5-DF41-C035-E4E58DFB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225" y="638620"/>
            <a:ext cx="4112675" cy="63319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Définition du métier</a:t>
            </a:r>
            <a:endParaRPr lang="fr-PF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9E47F0-8A68-F152-D0AD-FD79F14F1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7687" y="1271810"/>
            <a:ext cx="8915400" cy="485276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fr-FR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Le titulaire du BTS « Gestion des transports et logistique associée » est chargé de </a:t>
            </a:r>
            <a:r>
              <a:rPr lang="fr-FR" sz="20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</a:rPr>
              <a:t>la</a:t>
            </a:r>
            <a:r>
              <a:rPr lang="fr-FR" sz="2000" b="0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fr-FR" sz="20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</a:rPr>
              <a:t>gestion des flux nationaux et internationaux de marchandises</a:t>
            </a:r>
            <a:r>
              <a:rPr lang="fr-FR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endParaRPr lang="fr-FR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Le titulaire du BTS « Gestion des transports et logistique associée » est donc chargé de :</a:t>
            </a:r>
          </a:p>
          <a:p>
            <a:pPr lvl="1" algn="just"/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Concevoir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des opérations de transport et des prestations logistiques au niveau local, régional, national, européen et international.</a:t>
            </a:r>
          </a:p>
          <a:p>
            <a:pPr lvl="1" algn="just"/>
            <a:r>
              <a:rPr lang="fr-FR" sz="1800" b="1" dirty="0">
                <a:solidFill>
                  <a:srgbClr val="000000"/>
                </a:solidFill>
                <a:latin typeface="Arial" panose="020B0604020202020204" pitchFamily="34" charset="0"/>
              </a:rPr>
              <a:t>Mettre en œuvre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les opérations dans un contexte de mondialisation des échanges, en tenant compte de la complémentarité des modes de transport et du développement durable.</a:t>
            </a:r>
          </a:p>
          <a:p>
            <a:pPr lvl="1" algn="just"/>
            <a:r>
              <a:rPr lang="fr-FR" sz="1800" b="1" dirty="0">
                <a:solidFill>
                  <a:srgbClr val="000000"/>
                </a:solidFill>
                <a:latin typeface="Arial" panose="020B0604020202020204" pitchFamily="34" charset="0"/>
              </a:rPr>
              <a:t>Coordonner l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es opérations de transport et 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les prestations logistiques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entre les différents services de l’entreprise, et avec les partenaires extérieurs.</a:t>
            </a:r>
          </a:p>
          <a:p>
            <a:pPr lvl="1" algn="just"/>
            <a:r>
              <a:rPr lang="fr-FR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Manager et animer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une équipe. </a:t>
            </a:r>
            <a:endParaRPr lang="fr-PF" sz="18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066149-2A3F-63EC-ACC9-6B67F0E4C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6687" y="6492875"/>
            <a:ext cx="7619999" cy="365125"/>
          </a:xfrm>
        </p:spPr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021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C6852E-7287-A81F-07EA-E57AE4FE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018" y="932682"/>
            <a:ext cx="6909269" cy="862132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chemeClr val="tx1"/>
                </a:solidFill>
              </a:rPr>
              <a:t>Mon client est un importateur et distributeur de boissons sur Cayenne (Guyane).</a:t>
            </a:r>
            <a:endParaRPr lang="fr-PF" sz="2400" b="1" dirty="0">
              <a:solidFill>
                <a:srgbClr val="C0000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0AD1F5E-C20C-93E9-B891-329197437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FD9B73-3174-EC0C-38D4-4A35DCE3A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781" y="591880"/>
            <a:ext cx="2543175" cy="180022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7F1564A-D7A1-D061-4AB1-479EBF5424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958"/>
          <a:stretch/>
        </p:blipFill>
        <p:spPr>
          <a:xfrm>
            <a:off x="8061794" y="1924050"/>
            <a:ext cx="3419124" cy="226828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33B37A9-477A-5947-77A5-10AA5063B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1" y="3990975"/>
            <a:ext cx="3025306" cy="2144833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E14FB75B-9860-FD36-4628-0F2FF3F9B2E4}"/>
              </a:ext>
            </a:extLst>
          </p:cNvPr>
          <p:cNvSpPr txBox="1">
            <a:spLocks/>
          </p:cNvSpPr>
          <p:nvPr/>
        </p:nvSpPr>
        <p:spPr>
          <a:xfrm>
            <a:off x="1390651" y="2740793"/>
            <a:ext cx="6477000" cy="105186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b="1" dirty="0">
                <a:solidFill>
                  <a:schemeClr val="tx1"/>
                </a:solidFill>
              </a:rPr>
              <a:t>Le fournisseur de boissons (l’usine)  de mon client se situe en région parisienne (France).</a:t>
            </a:r>
            <a:endParaRPr lang="fr-PF" sz="2400" b="1" dirty="0">
              <a:solidFill>
                <a:srgbClr val="C00000"/>
              </a:solidFill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A07B36C1-4088-27CA-AF68-33D3FDA3C7BA}"/>
              </a:ext>
            </a:extLst>
          </p:cNvPr>
          <p:cNvSpPr txBox="1">
            <a:spLocks/>
          </p:cNvSpPr>
          <p:nvPr/>
        </p:nvSpPr>
        <p:spPr>
          <a:xfrm>
            <a:off x="4254384" y="4387577"/>
            <a:ext cx="7226534" cy="13512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b="1" dirty="0">
                <a:solidFill>
                  <a:srgbClr val="C00000"/>
                </a:solidFill>
              </a:rPr>
              <a:t>Problématique : Comment </a:t>
            </a:r>
            <a:r>
              <a:rPr lang="fr-FR" sz="2400" b="1" dirty="0">
                <a:solidFill>
                  <a:schemeClr val="tx1"/>
                </a:solidFill>
              </a:rPr>
              <a:t>concevoir</a:t>
            </a:r>
            <a:r>
              <a:rPr lang="fr-FR" sz="2400" b="1" dirty="0">
                <a:solidFill>
                  <a:srgbClr val="C00000"/>
                </a:solidFill>
              </a:rPr>
              <a:t> l’acheminement des marchandises (boissons) au moindre coût ?</a:t>
            </a:r>
            <a:endParaRPr lang="fr-PF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5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C6852E-7287-A81F-07EA-E57AE4FE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7" y="371577"/>
            <a:ext cx="4189144" cy="1314348"/>
          </a:xfrm>
        </p:spPr>
        <p:txBody>
          <a:bodyPr>
            <a:normAutofit/>
          </a:bodyPr>
          <a:lstStyle/>
          <a:p>
            <a:r>
              <a:rPr lang="fr-FR" sz="2400" b="1" dirty="0"/>
              <a:t>Le fournisseur de boissons (l’usine)  de mon client se situe en région parisienne.</a:t>
            </a:r>
            <a:endParaRPr lang="fr-PF" sz="2400" b="1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0AD1F5E-C20C-93E9-B891-329197437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4D8B1DD-5251-7386-F248-46DBF38DC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3633686"/>
            <a:ext cx="5017618" cy="285273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8905D4B-F6C0-4915-CC37-EE2322678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" y="1818483"/>
            <a:ext cx="4552950" cy="4682450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BB16C63C-EA2C-1CB0-F2DD-B85D9A0A81B8}"/>
              </a:ext>
            </a:extLst>
          </p:cNvPr>
          <p:cNvSpPr/>
          <p:nvPr/>
        </p:nvSpPr>
        <p:spPr>
          <a:xfrm>
            <a:off x="6399211" y="4159708"/>
            <a:ext cx="658814" cy="57320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D018FAF-97E4-F559-B11D-95B456812EB4}"/>
              </a:ext>
            </a:extLst>
          </p:cNvPr>
          <p:cNvSpPr/>
          <p:nvPr/>
        </p:nvSpPr>
        <p:spPr>
          <a:xfrm>
            <a:off x="9447211" y="5448129"/>
            <a:ext cx="762000" cy="69703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DD34919-4F9E-BCD0-17B4-0B2D24306863}"/>
              </a:ext>
            </a:extLst>
          </p:cNvPr>
          <p:cNvSpPr/>
          <p:nvPr/>
        </p:nvSpPr>
        <p:spPr>
          <a:xfrm>
            <a:off x="2486026" y="3690542"/>
            <a:ext cx="400050" cy="36512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22220B6C-6527-3F3E-5D60-E348723B7EB0}"/>
              </a:ext>
            </a:extLst>
          </p:cNvPr>
          <p:cNvCxnSpPr/>
          <p:nvPr/>
        </p:nvCxnSpPr>
        <p:spPr>
          <a:xfrm flipH="1" flipV="1">
            <a:off x="7058025" y="4546479"/>
            <a:ext cx="2389186" cy="10191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re 1">
            <a:extLst>
              <a:ext uri="{FF2B5EF4-FFF2-40B4-BE49-F238E27FC236}">
                <a16:creationId xmlns:a16="http://schemas.microsoft.com/office/drawing/2014/main" id="{B7566181-C760-9CCD-75A9-6A1A040192D8}"/>
              </a:ext>
            </a:extLst>
          </p:cNvPr>
          <p:cNvSpPr txBox="1">
            <a:spLocks/>
          </p:cNvSpPr>
          <p:nvPr/>
        </p:nvSpPr>
        <p:spPr>
          <a:xfrm>
            <a:off x="5324475" y="1292346"/>
            <a:ext cx="6172201" cy="2297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400" b="1" dirty="0">
                <a:solidFill>
                  <a:srgbClr val="C00000"/>
                </a:solidFill>
              </a:rPr>
              <a:t>Concevoir</a:t>
            </a:r>
          </a:p>
          <a:p>
            <a:pPr algn="just"/>
            <a:r>
              <a:rPr lang="fr-FR" sz="2400" b="1" dirty="0"/>
              <a:t>Il me faut choisir entre trois modes de transport pour acheminer les marchandises jusqu’au port maritime du Havre </a:t>
            </a:r>
            <a:r>
              <a:rPr lang="fr-FR" sz="2400" b="1" dirty="0">
                <a:solidFill>
                  <a:srgbClr val="C00000"/>
                </a:solidFill>
              </a:rPr>
              <a:t>: routier par l’autoroute ? Fluviale via la Seine ? Ou ferroviaire ?</a:t>
            </a:r>
            <a:endParaRPr lang="fr-PF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250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C6852E-7287-A81F-07EA-E57AE4FE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575" y="352184"/>
            <a:ext cx="4629150" cy="2597851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400" b="1" dirty="0">
                <a:solidFill>
                  <a:srgbClr val="C00000"/>
                </a:solidFill>
              </a:rPr>
              <a:t>Concevoir</a:t>
            </a:r>
            <a:br>
              <a:rPr lang="fr-FR" sz="2400" b="1" dirty="0"/>
            </a:br>
            <a:r>
              <a:rPr lang="fr-FR" sz="2400" b="1" dirty="0">
                <a:solidFill>
                  <a:schemeClr val="tx1"/>
                </a:solidFill>
              </a:rPr>
              <a:t>Quel mode de transport choisir pour acheminer les marchandises jusqu’à Cayenne?</a:t>
            </a:r>
            <a:br>
              <a:rPr lang="fr-FR" sz="2400" b="1" dirty="0">
                <a:solidFill>
                  <a:schemeClr val="tx1"/>
                </a:solidFill>
              </a:rPr>
            </a:br>
            <a:r>
              <a:rPr lang="fr-FR" sz="2400" b="1" dirty="0">
                <a:solidFill>
                  <a:srgbClr val="C00000"/>
                </a:solidFill>
              </a:rPr>
              <a:t>- Mode de transport aérien ?</a:t>
            </a:r>
            <a:br>
              <a:rPr lang="fr-FR" sz="2400" b="1" dirty="0">
                <a:solidFill>
                  <a:srgbClr val="C00000"/>
                </a:solidFill>
              </a:rPr>
            </a:br>
            <a:r>
              <a:rPr lang="fr-FR" sz="2400" b="1" dirty="0">
                <a:solidFill>
                  <a:srgbClr val="C00000"/>
                </a:solidFill>
              </a:rPr>
              <a:t>- Mode de transport maritime ?</a:t>
            </a:r>
            <a:endParaRPr lang="fr-PF" sz="2400" b="1" dirty="0">
              <a:solidFill>
                <a:srgbClr val="C0000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0AD1F5E-C20C-93E9-B891-329197437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FF1CA24-5D4F-76AD-E569-E465128BB0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357"/>
          <a:stretch/>
        </p:blipFill>
        <p:spPr>
          <a:xfrm>
            <a:off x="6181725" y="1148594"/>
            <a:ext cx="5879306" cy="492825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164F9E1-3531-746B-0F9C-8EA9FF35B3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576" r="50000"/>
          <a:stretch/>
        </p:blipFill>
        <p:spPr>
          <a:xfrm>
            <a:off x="2589212" y="2969428"/>
            <a:ext cx="4124325" cy="3888572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6F90FA01-5BB7-C8CE-C678-812ADD0F909B}"/>
              </a:ext>
            </a:extLst>
          </p:cNvPr>
          <p:cNvCxnSpPr/>
          <p:nvPr/>
        </p:nvCxnSpPr>
        <p:spPr>
          <a:xfrm flipH="1">
            <a:off x="5019675" y="2438400"/>
            <a:ext cx="4924425" cy="273367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6FD55C9E-C5CF-7C77-95B1-701684871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3537" y="1952625"/>
            <a:ext cx="2001175" cy="133169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5B59ABC-F430-E6C6-07DF-CE465077F8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0300" y="3913768"/>
            <a:ext cx="2541074" cy="156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1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329E54-5C5B-A668-DD72-D31A2F1F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6525" y="100387"/>
            <a:ext cx="3036349" cy="585565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Mettre en œuvre</a:t>
            </a:r>
            <a:endParaRPr lang="fr-PF" sz="2400" b="1" dirty="0">
              <a:solidFill>
                <a:srgbClr val="C0000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5F4D556-78B0-9DBA-E1CD-D41B9FB6B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BTS GTLA - Lycée Léopold ELFORT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F4CF8B68-4EF2-3721-4166-70C6ED862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308524"/>
              </p:ext>
            </p:extLst>
          </p:nvPr>
        </p:nvGraphicFramePr>
        <p:xfrm>
          <a:off x="200025" y="609252"/>
          <a:ext cx="11477625" cy="47548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438417">
                  <a:extLst>
                    <a:ext uri="{9D8B030D-6E8A-4147-A177-3AD203B41FA5}">
                      <a16:colId xmlns:a16="http://schemas.microsoft.com/office/drawing/2014/main" val="394032631"/>
                    </a:ext>
                  </a:extLst>
                </a:gridCol>
                <a:gridCol w="3363958">
                  <a:extLst>
                    <a:ext uri="{9D8B030D-6E8A-4147-A177-3AD203B41FA5}">
                      <a16:colId xmlns:a16="http://schemas.microsoft.com/office/drawing/2014/main" val="1059681262"/>
                    </a:ext>
                  </a:extLst>
                </a:gridCol>
                <a:gridCol w="3675250">
                  <a:extLst>
                    <a:ext uri="{9D8B030D-6E8A-4147-A177-3AD203B41FA5}">
                      <a16:colId xmlns:a16="http://schemas.microsoft.com/office/drawing/2014/main" val="29861369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Acheminement et</a:t>
                      </a:r>
                    </a:p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durée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Choix mode de transport et du transporteur</a:t>
                      </a:r>
                      <a:endParaRPr lang="fr-PF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Justification</a:t>
                      </a:r>
                      <a:endParaRPr lang="fr-PF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2138623"/>
                  </a:ext>
                </a:extLst>
              </a:tr>
              <a:tr h="961814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Région parisienne =&gt; Le Havre (port)</a:t>
                      </a: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Usine =&gt; Quai de la Seine</a:t>
                      </a:r>
                    </a:p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La Seine =&gt; Le Havre (port)</a:t>
                      </a: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Durée = 48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Multimodal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Routier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/ GEFCO</a:t>
                      </a:r>
                    </a:p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(porte conteneur)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Fluvial 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Sogestran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(conteneur sur péniche)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- Moindre empreinte carbone (véhicule norme EURO6 pour le porte conteneur et péniche)</a:t>
                      </a:r>
                    </a:p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- Plus rentable</a:t>
                      </a:r>
                      <a:endParaRPr lang="fr-PF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9451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Le Havre =&gt; Dégrade-des-Cannes</a:t>
                      </a:r>
                    </a:p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Durée = 21 jours</a:t>
                      </a:r>
                      <a:endParaRPr lang="fr-PF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Maritime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/ CMA CGM</a:t>
                      </a:r>
                      <a:endParaRPr lang="fr-PF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- Moindre empreinte carbone</a:t>
                      </a:r>
                    </a:p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- Poids des marchandises impossibles à transporter par voie aérienne</a:t>
                      </a:r>
                    </a:p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- Plus rentable</a:t>
                      </a:r>
                      <a:endParaRPr lang="fr-PF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2027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Dégrade-des-Cannes =&gt; Cayenne</a:t>
                      </a:r>
                    </a:p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Durée = 48 h</a:t>
                      </a:r>
                      <a:endParaRPr lang="fr-PF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Routier </a:t>
                      </a:r>
                      <a:r>
                        <a:rPr lang="fr-FR">
                          <a:solidFill>
                            <a:schemeClr val="tx1"/>
                          </a:solidFill>
                        </a:rPr>
                        <a:t>/ TSO</a:t>
                      </a:r>
                      <a:endParaRPr lang="fr-PF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- Durée à respecter pour formalités douanières + déchargement navire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0977029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8E95B83D-0FAE-F80B-B8A3-ECA6B0827BF5}"/>
              </a:ext>
            </a:extLst>
          </p:cNvPr>
          <p:cNvSpPr txBox="1">
            <a:spLocks/>
          </p:cNvSpPr>
          <p:nvPr/>
        </p:nvSpPr>
        <p:spPr>
          <a:xfrm>
            <a:off x="1465260" y="5364132"/>
            <a:ext cx="8743951" cy="8483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400" b="1" dirty="0">
                <a:solidFill>
                  <a:srgbClr val="C00000"/>
                </a:solidFill>
              </a:rPr>
              <a:t>Important : </a:t>
            </a:r>
            <a:r>
              <a:rPr lang="fr-FR" sz="2400" b="1" dirty="0">
                <a:solidFill>
                  <a:schemeClr val="tx1"/>
                </a:solidFill>
              </a:rPr>
              <a:t>Il s’agit de proposer un </a:t>
            </a:r>
            <a:r>
              <a:rPr lang="fr-FR" sz="2400" b="1" dirty="0">
                <a:solidFill>
                  <a:srgbClr val="C00000"/>
                </a:solidFill>
              </a:rPr>
              <a:t>tarif concurrentiel </a:t>
            </a:r>
            <a:r>
              <a:rPr lang="fr-FR" sz="2400" b="1" dirty="0">
                <a:solidFill>
                  <a:schemeClr val="tx1"/>
                </a:solidFill>
              </a:rPr>
              <a:t>à mon client et de </a:t>
            </a:r>
            <a:r>
              <a:rPr lang="fr-FR" sz="2400" b="1" dirty="0">
                <a:solidFill>
                  <a:srgbClr val="C00000"/>
                </a:solidFill>
              </a:rPr>
              <a:t>respecter les délais </a:t>
            </a:r>
            <a:r>
              <a:rPr lang="fr-FR" sz="2400" b="1" dirty="0">
                <a:solidFill>
                  <a:schemeClr val="tx1"/>
                </a:solidFill>
              </a:rPr>
              <a:t>d’acheminement.</a:t>
            </a:r>
            <a:endParaRPr lang="fr-PF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831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404466-EBD5-DF41-C035-E4E58DFB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225" y="638619"/>
            <a:ext cx="10627775" cy="945353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Emplois concernés</a:t>
            </a:r>
            <a:br>
              <a:rPr lang="fr-FR" b="1" dirty="0"/>
            </a:br>
            <a:r>
              <a:rPr lang="fr-FR" b="1" dirty="0"/>
              <a:t>						(responsable ou adjoint responsable)</a:t>
            </a:r>
            <a:endParaRPr lang="fr-PF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9E47F0-8A68-F152-D0AD-FD79F14F1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687" y="1837528"/>
            <a:ext cx="8915400" cy="4296572"/>
          </a:xfrm>
        </p:spPr>
        <p:txBody>
          <a:bodyPr>
            <a:noAutofit/>
          </a:bodyPr>
          <a:lstStyle/>
          <a:p>
            <a:pPr lvl="1">
              <a:buFont typeface="Courier New" panose="02070309020205020404" pitchFamily="49" charset="0"/>
              <a:buChar char="o"/>
            </a:pPr>
            <a:r>
              <a:rPr lang="fr-FR" sz="20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PF" sz="2000" b="1" i="0" u="none" strike="noStrike" baseline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xploitant</a:t>
            </a:r>
            <a:r>
              <a:rPr lang="fr-FR" sz="20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fr-FR" sz="2000" b="1" i="0" u="none" strike="noStrike" baseline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tranport</a:t>
            </a:r>
            <a:r>
              <a:rPr lang="fr-PF" sz="20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PF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PF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gent d’exploitation ; </a:t>
            </a:r>
            <a:endParaRPr lang="fr-FR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Commissionnaire de transport 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fr-PF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esponsable des expéditions ;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PF" sz="20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gent de transit </a:t>
            </a:r>
            <a:r>
              <a:rPr lang="fr-PF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PF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ffréteur</a:t>
            </a:r>
            <a:r>
              <a:rPr lang="fr-PF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;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PF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éclarant</a:t>
            </a:r>
            <a:r>
              <a:rPr lang="fr-PF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fr-PF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douan</a:t>
            </a:r>
            <a:r>
              <a:rPr lang="fr-FR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C00000"/>
                </a:solidFill>
                <a:latin typeface="Arial" panose="020B0604020202020204" pitchFamily="34" charset="0"/>
              </a:rPr>
              <a:t>R</a:t>
            </a:r>
            <a:r>
              <a:rPr lang="fr-PF" sz="2000" b="1" i="0" u="none" strike="noStrike" baseline="0" dirty="0" err="1">
                <a:solidFill>
                  <a:srgbClr val="C00000"/>
                </a:solidFill>
                <a:latin typeface="Arial" panose="020B0604020202020204" pitchFamily="34" charset="0"/>
              </a:rPr>
              <a:t>esponsable</a:t>
            </a:r>
            <a:r>
              <a:rPr lang="fr-PF" sz="20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</a:rPr>
              <a:t> de quai</a:t>
            </a:r>
            <a:r>
              <a:rPr lang="fr-FR" sz="20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</a:rPr>
              <a:t>.</a:t>
            </a:r>
            <a:endParaRPr lang="fr-PF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066149-2A3F-63EC-ACC9-6B67F0E4C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7451" y="6389363"/>
            <a:ext cx="8008936" cy="365125"/>
          </a:xfrm>
        </p:spPr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1D75ED8-AB23-BAD5-91AA-5DD6136E9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73369">
            <a:off x="6612697" y="2550927"/>
            <a:ext cx="4037878" cy="268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12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404466-EBD5-DF41-C035-E4E58DFB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224" y="638620"/>
            <a:ext cx="8475125" cy="63319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Les avantages du diplôme BTS GTLA</a:t>
            </a:r>
            <a:endParaRPr lang="fr-PF" b="1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066149-2A3F-63EC-ACC9-6B67F0E4C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7451" y="6389363"/>
            <a:ext cx="8008936" cy="365125"/>
          </a:xfrm>
        </p:spPr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530B7AD4-ECFB-BC88-417A-F00A053B6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987" y="1540188"/>
            <a:ext cx="8915400" cy="387001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b="1" dirty="0"/>
              <a:t>Obtention de la capacité de transport</a:t>
            </a:r>
          </a:p>
          <a:p>
            <a:pPr marL="0" indent="0">
              <a:buNone/>
            </a:pPr>
            <a:r>
              <a:rPr lang="fr-FR" dirty="0"/>
              <a:t>			=&gt; S’installer à son compte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</a:t>
            </a:r>
            <a:r>
              <a:rPr lang="fr-FR" b="1" dirty="0"/>
              <a:t>Obtention de l’agrément de commissionnaire</a:t>
            </a:r>
          </a:p>
          <a:p>
            <a:pPr marL="0" indent="0">
              <a:buNone/>
            </a:pPr>
            <a:r>
              <a:rPr lang="fr-FR" dirty="0"/>
              <a:t>			=&gt; Être habilité à concevoir et organiser</a:t>
            </a:r>
          </a:p>
          <a:p>
            <a:pPr marL="0" indent="0">
              <a:buNone/>
            </a:pPr>
            <a:r>
              <a:rPr lang="fr-FR" dirty="0"/>
              <a:t>				des transports de marchandises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/>
              <a:t>De nombreux débouchés du fait des flux continus et exponentiels</a:t>
            </a:r>
          </a:p>
          <a:p>
            <a:pPr marL="0" indent="0">
              <a:buNone/>
            </a:pPr>
            <a:r>
              <a:rPr lang="fr-FR" b="1" dirty="0"/>
              <a:t>					des marchandises au niveau national et international</a:t>
            </a:r>
          </a:p>
          <a:p>
            <a:pPr marL="0" indent="0">
              <a:buNone/>
            </a:pPr>
            <a:r>
              <a:rPr lang="fr-FR" dirty="0"/>
              <a:t>			=&gt; Entreprises dans la gestion des transports</a:t>
            </a:r>
          </a:p>
          <a:p>
            <a:pPr marL="0" indent="0">
              <a:buNone/>
            </a:pPr>
            <a:r>
              <a:rPr lang="fr-FR" dirty="0"/>
              <a:t>			=&gt; Entreprises dans la gestion logistique</a:t>
            </a:r>
            <a:endParaRPr lang="fr-PF" dirty="0"/>
          </a:p>
        </p:txBody>
      </p:sp>
    </p:spTree>
    <p:extLst>
      <p:ext uri="{BB962C8B-B14F-4D97-AF65-F5344CB8AC3E}">
        <p14:creationId xmlns:p14="http://schemas.microsoft.com/office/powerpoint/2010/main" val="3191760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404466-EBD5-DF41-C035-E4E58DFB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657" y="365443"/>
            <a:ext cx="4557889" cy="63319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Épreuves à l’examen</a:t>
            </a:r>
            <a:endParaRPr lang="fr-PF" b="1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066149-2A3F-63EC-ACC9-6B67F0E4C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6687" y="6492875"/>
            <a:ext cx="7619999" cy="365125"/>
          </a:xfrm>
        </p:spPr>
        <p:txBody>
          <a:bodyPr/>
          <a:lstStyle/>
          <a:p>
            <a:r>
              <a:rPr lang="en-US"/>
              <a:t>BTS GTLA - Lycée Léopold ELFORT</a:t>
            </a:r>
            <a:endParaRPr lang="en-US" dirty="0"/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CDF4866B-E54B-E01D-7288-AB9F237FC8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9382269"/>
              </p:ext>
            </p:extLst>
          </p:nvPr>
        </p:nvGraphicFramePr>
        <p:xfrm>
          <a:off x="885828" y="880911"/>
          <a:ext cx="10086975" cy="43078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391150">
                  <a:extLst>
                    <a:ext uri="{9D8B030D-6E8A-4147-A177-3AD203B41FA5}">
                      <a16:colId xmlns:a16="http://schemas.microsoft.com/office/drawing/2014/main" val="3671892679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62825299"/>
                    </a:ext>
                  </a:extLst>
                </a:gridCol>
                <a:gridCol w="2609850">
                  <a:extLst>
                    <a:ext uri="{9D8B030D-6E8A-4147-A177-3AD203B41FA5}">
                      <a16:colId xmlns:a16="http://schemas.microsoft.com/office/drawing/2014/main" val="1133028409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300113586"/>
                    </a:ext>
                  </a:extLst>
                </a:gridCol>
              </a:tblGrid>
              <a:tr h="22225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Épreuves obligatoires</a:t>
                      </a:r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Coef.</a:t>
                      </a:r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Forme</a:t>
                      </a:r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Durée</a:t>
                      </a:r>
                      <a:endParaRPr lang="fr-PF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168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Culture générale et expression</a:t>
                      </a:r>
                      <a:endParaRPr lang="fr-PF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  <a:endParaRPr lang="fr-PF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Ponctuelle écrite</a:t>
                      </a:r>
                      <a:endParaRPr lang="fr-PF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 heures</a:t>
                      </a:r>
                      <a:endParaRPr lang="fr-PF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1598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Anglais</a:t>
                      </a:r>
                      <a:endParaRPr lang="fr-PF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1,5</a:t>
                      </a:r>
                    </a:p>
                    <a:p>
                      <a:pPr algn="ctr"/>
                      <a:r>
                        <a:rPr lang="fr-FR" dirty="0"/>
                        <a:t>1,5</a:t>
                      </a:r>
                      <a:endParaRPr lang="fr-PF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CCF / écrit</a:t>
                      </a:r>
                    </a:p>
                    <a:p>
                      <a:pPr algn="ctr"/>
                      <a:r>
                        <a:rPr lang="fr-FR" dirty="0"/>
                        <a:t>CCF / oral</a:t>
                      </a:r>
                      <a:endParaRPr lang="fr-PF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PF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670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Culture économique, juridique et managériale</a:t>
                      </a:r>
                      <a:endParaRPr lang="fr-PF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  <a:endParaRPr lang="fr-PF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Ponctuelle écrite</a:t>
                      </a:r>
                      <a:endParaRPr lang="fr-PF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 heures</a:t>
                      </a:r>
                      <a:endParaRPr lang="fr-PF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8561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Mise en œuvre d’opérations de transport et de prestations logistiques</a:t>
                      </a:r>
                      <a:endParaRPr lang="fr-PF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</a:t>
                      </a:r>
                      <a:endParaRPr lang="fr-PF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 CCF / oral</a:t>
                      </a:r>
                      <a:endParaRPr lang="fr-PF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PF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591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Conception d’opérations de transport et de prestations logistiques</a:t>
                      </a:r>
                      <a:endParaRPr lang="fr-PF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</a:t>
                      </a:r>
                      <a:endParaRPr lang="fr-PF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Ponctuelle écrite</a:t>
                      </a:r>
                      <a:endParaRPr lang="fr-PF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 heures</a:t>
                      </a:r>
                      <a:endParaRPr lang="fr-PF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3342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Analyse de la performance d’une activité de transport et de prestations logistiques</a:t>
                      </a:r>
                      <a:endParaRPr lang="fr-PF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  <a:endParaRPr lang="fr-PF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Ponctuelle écrite</a:t>
                      </a:r>
                      <a:endParaRPr lang="fr-PF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 heures</a:t>
                      </a:r>
                      <a:endParaRPr lang="fr-PF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2332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Pérennisation et développement d’une activité de transport et de de prestations logistiques</a:t>
                      </a:r>
                      <a:endParaRPr lang="fr-PF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  <a:endParaRPr lang="fr-PF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 CCF / oraux</a:t>
                      </a:r>
                      <a:endParaRPr lang="fr-PF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PF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551108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0E8CACEC-838D-9546-C47B-502B5D462E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7543142"/>
              </p:ext>
            </p:extLst>
          </p:nvPr>
        </p:nvGraphicFramePr>
        <p:xfrm>
          <a:off x="885829" y="5253909"/>
          <a:ext cx="10086974" cy="13251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300161">
                  <a:extLst>
                    <a:ext uri="{9D8B030D-6E8A-4147-A177-3AD203B41FA5}">
                      <a16:colId xmlns:a16="http://schemas.microsoft.com/office/drawing/2014/main" val="3671892679"/>
                    </a:ext>
                  </a:extLst>
                </a:gridCol>
                <a:gridCol w="962526">
                  <a:extLst>
                    <a:ext uri="{9D8B030D-6E8A-4147-A177-3AD203B41FA5}">
                      <a16:colId xmlns:a16="http://schemas.microsoft.com/office/drawing/2014/main" val="62825299"/>
                    </a:ext>
                  </a:extLst>
                </a:gridCol>
                <a:gridCol w="2541862">
                  <a:extLst>
                    <a:ext uri="{9D8B030D-6E8A-4147-A177-3AD203B41FA5}">
                      <a16:colId xmlns:a16="http://schemas.microsoft.com/office/drawing/2014/main" val="1133028409"/>
                    </a:ext>
                  </a:extLst>
                </a:gridCol>
                <a:gridCol w="1282425">
                  <a:extLst>
                    <a:ext uri="{9D8B030D-6E8A-4147-A177-3AD203B41FA5}">
                      <a16:colId xmlns:a16="http://schemas.microsoft.com/office/drawing/2014/main" val="300113586"/>
                    </a:ext>
                  </a:extLst>
                </a:gridCol>
              </a:tblGrid>
              <a:tr h="29937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Épreuves facultatives</a:t>
                      </a:r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Coef.</a:t>
                      </a:r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Forme</a:t>
                      </a:r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Durée</a:t>
                      </a:r>
                      <a:endParaRPr lang="fr-PF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168060"/>
                  </a:ext>
                </a:extLst>
              </a:tr>
              <a:tr h="435508">
                <a:tc>
                  <a:txBody>
                    <a:bodyPr/>
                    <a:lstStyle/>
                    <a:p>
                      <a:r>
                        <a:rPr lang="fr-FR" b="1" dirty="0"/>
                        <a:t>Langue vivante au choix</a:t>
                      </a:r>
                      <a:endParaRPr lang="fr-PF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PF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Ponctuelle orale</a:t>
                      </a:r>
                      <a:endParaRPr lang="fr-PF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 mn</a:t>
                      </a:r>
                      <a:endParaRPr lang="fr-PF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1598967"/>
                  </a:ext>
                </a:extLst>
              </a:tr>
              <a:tr h="523904">
                <a:tc>
                  <a:txBody>
                    <a:bodyPr/>
                    <a:lstStyle/>
                    <a:p>
                      <a:r>
                        <a:rPr lang="fr-FR" b="1" dirty="0"/>
                        <a:t>Module d’approfondissement</a:t>
                      </a:r>
                      <a:endParaRPr lang="fr-PF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PF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CCF</a:t>
                      </a:r>
                      <a:endParaRPr lang="fr-PF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 mn</a:t>
                      </a:r>
                      <a:endParaRPr lang="fr-PF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8698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728875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403</TotalTime>
  <Words>834</Words>
  <Application>Microsoft Office PowerPoint</Application>
  <PresentationFormat>Grand écran</PresentationFormat>
  <Paragraphs>139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Courier New</vt:lpstr>
      <vt:lpstr>Wingdings</vt:lpstr>
      <vt:lpstr>Wingdings 3</vt:lpstr>
      <vt:lpstr>Brin</vt:lpstr>
      <vt:lpstr>BTS GTLA Gestion des Transports et  Logistique Associée</vt:lpstr>
      <vt:lpstr>Définition du métier</vt:lpstr>
      <vt:lpstr>Mon client est un importateur et distributeur de boissons sur Cayenne (Guyane).</vt:lpstr>
      <vt:lpstr>Le fournisseur de boissons (l’usine)  de mon client se situe en région parisienne.</vt:lpstr>
      <vt:lpstr>Concevoir Quel mode de transport choisir pour acheminer les marchandises jusqu’à Cayenne? - Mode de transport aérien ? - Mode de transport maritime ?</vt:lpstr>
      <vt:lpstr>Mettre en œuvre</vt:lpstr>
      <vt:lpstr>Emplois concernés       (responsable ou adjoint responsable)</vt:lpstr>
      <vt:lpstr>Les avantages du diplôme BTS GTLA</vt:lpstr>
      <vt:lpstr>Épreuves à l’examen</vt:lpstr>
      <vt:lpstr>Durée des stages : 14 semaines en entreprise(s)</vt:lpstr>
      <vt:lpstr>Types d’entreprises pour effectuer un stage</vt:lpstr>
      <vt:lpstr>Présentation PowerPoint</vt:lpstr>
      <vt:lpstr>Présentation PowerPoint</vt:lpstr>
      <vt:lpstr>Testez vous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JEAN-PAUL</dc:creator>
  <cp:lastModifiedBy>JEAN-PAUL</cp:lastModifiedBy>
  <cp:revision>33</cp:revision>
  <cp:lastPrinted>2025-12-17T17:30:48Z</cp:lastPrinted>
  <dcterms:created xsi:type="dcterms:W3CDTF">2023-09-03T10:34:06Z</dcterms:created>
  <dcterms:modified xsi:type="dcterms:W3CDTF">2025-12-17T18:43:25Z</dcterms:modified>
</cp:coreProperties>
</file>