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7" r:id="rId2"/>
    <p:sldId id="258" r:id="rId3"/>
    <p:sldId id="259" r:id="rId4"/>
    <p:sldId id="272" r:id="rId5"/>
    <p:sldId id="261" r:id="rId6"/>
    <p:sldId id="268" r:id="rId7"/>
    <p:sldId id="269" r:id="rId8"/>
    <p:sldId id="270" r:id="rId9"/>
    <p:sldId id="267" r:id="rId10"/>
    <p:sldId id="266" r:id="rId11"/>
    <p:sldId id="271" r:id="rId12"/>
    <p:sldId id="260" r:id="rId13"/>
    <p:sldId id="264" r:id="rId14"/>
    <p:sldId id="265" r:id="rId15"/>
  </p:sldIdLst>
  <p:sldSz cx="9144000" cy="6858000" type="screen4x3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68" d="100"/>
          <a:sy n="68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9058" tIns="49529" rIns="99058" bIns="4952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9058" tIns="49529" rIns="99058" bIns="49529" rtlCol="0"/>
          <a:lstStyle>
            <a:lvl1pPr algn="r">
              <a:defRPr sz="1300"/>
            </a:lvl1pPr>
          </a:lstStyle>
          <a:p>
            <a:fld id="{D48A4034-8D8C-4059-B2E7-9DD04E896934}" type="datetimeFigureOut">
              <a:rPr lang="fr-FR" smtClean="0"/>
              <a:pPr/>
              <a:t>18/12/2020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8" tIns="49529" rIns="99058" bIns="4952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9058" tIns="49529" rIns="99058" bIns="4952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9058" tIns="49529" rIns="99058" bIns="4952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1"/>
          </a:xfrm>
          <a:prstGeom prst="rect">
            <a:avLst/>
          </a:prstGeom>
        </p:spPr>
        <p:txBody>
          <a:bodyPr vert="horz" lIns="99058" tIns="49529" rIns="99058" bIns="49529" rtlCol="0" anchor="b"/>
          <a:lstStyle>
            <a:lvl1pPr algn="r">
              <a:defRPr sz="1300"/>
            </a:lvl1pPr>
          </a:lstStyle>
          <a:p>
            <a:fld id="{425203D5-DF4E-44FA-A95D-585BA6F9BF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95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203D5-DF4E-44FA-A95D-585BA6F9BFE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1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91EB-AAA5-4372-A084-A10E66F0F98C}" type="datetimeFigureOut">
              <a:rPr lang="fr-FR" smtClean="0"/>
              <a:pPr/>
              <a:t>18/12/2020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406-1827-47C7-A3AF-4F4C19C1A59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91EB-AAA5-4372-A084-A10E66F0F98C}" type="datetimeFigureOut">
              <a:rPr lang="fr-FR" smtClean="0"/>
              <a:pPr/>
              <a:t>18/12/2020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406-1827-47C7-A3AF-4F4C19C1A5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91EB-AAA5-4372-A084-A10E66F0F98C}" type="datetimeFigureOut">
              <a:rPr lang="fr-FR" smtClean="0"/>
              <a:pPr/>
              <a:t>18/12/2020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406-1827-47C7-A3AF-4F4C19C1A5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91EB-AAA5-4372-A084-A10E66F0F98C}" type="datetimeFigureOut">
              <a:rPr lang="fr-FR" smtClean="0"/>
              <a:pPr/>
              <a:t>18/12/2020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406-1827-47C7-A3AF-4F4C19C1A5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91EB-AAA5-4372-A084-A10E66F0F98C}" type="datetimeFigureOut">
              <a:rPr lang="fr-FR" smtClean="0"/>
              <a:pPr/>
              <a:t>18/12/2020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406-1827-47C7-A3AF-4F4C19C1A59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91EB-AAA5-4372-A084-A10E66F0F98C}" type="datetimeFigureOut">
              <a:rPr lang="fr-FR" smtClean="0"/>
              <a:pPr/>
              <a:t>18/12/2020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406-1827-47C7-A3AF-4F4C19C1A5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91EB-AAA5-4372-A084-A10E66F0F98C}" type="datetimeFigureOut">
              <a:rPr lang="fr-FR" smtClean="0"/>
              <a:pPr/>
              <a:t>18/12/2020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406-1827-47C7-A3AF-4F4C19C1A59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91EB-AAA5-4372-A084-A10E66F0F98C}" type="datetimeFigureOut">
              <a:rPr lang="fr-FR" smtClean="0"/>
              <a:pPr/>
              <a:t>18/12/2020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406-1827-47C7-A3AF-4F4C19C1A5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91EB-AAA5-4372-A084-A10E66F0F98C}" type="datetimeFigureOut">
              <a:rPr lang="fr-FR" smtClean="0"/>
              <a:pPr/>
              <a:t>18/12/2020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406-1827-47C7-A3AF-4F4C19C1A5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91EB-AAA5-4372-A084-A10E66F0F98C}" type="datetimeFigureOut">
              <a:rPr lang="fr-FR" smtClean="0"/>
              <a:pPr/>
              <a:t>18/12/2020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406-1827-47C7-A3AF-4F4C19C1A59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91EB-AAA5-4372-A084-A10E66F0F98C}" type="datetimeFigureOut">
              <a:rPr lang="fr-FR" smtClean="0"/>
              <a:pPr/>
              <a:t>18/12/2020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406-1827-47C7-A3AF-4F4C19C1A5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83091EB-AAA5-4372-A084-A10E66F0F98C}" type="datetimeFigureOut">
              <a:rPr lang="fr-FR" smtClean="0"/>
              <a:pPr/>
              <a:t>18/12/2020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EDA0406-1827-47C7-A3AF-4F4C19C1A5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204864"/>
            <a:ext cx="7467600" cy="832641"/>
          </a:xfrm>
        </p:spPr>
        <p:txBody>
          <a:bodyPr>
            <a:norm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BONJOUR ET BIENVENUE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À 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TOUS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5518"/>
            <a:ext cx="2483768" cy="164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144"/>
            <a:ext cx="5211039" cy="128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953F783-4F80-44E2-B308-E72A6C838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071810"/>
            <a:ext cx="4572000" cy="3439495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="" xmlns:a16="http://schemas.microsoft.com/office/drawing/2014/main" id="{D289C4D8-3FB2-4DD1-8C3F-80C6C41F6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2384" y="3514376"/>
            <a:ext cx="3439495" cy="24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F141E32-5115-4622-B8FC-804886AC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2400288" cy="990600"/>
          </a:xfrm>
        </p:spPr>
        <p:txBody>
          <a:bodyPr/>
          <a:lstStyle/>
          <a:p>
            <a:r>
              <a:rPr lang="fr-FR" dirty="0" smtClean="0"/>
              <a:t>Erasmus 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="" xmlns:a16="http://schemas.microsoft.com/office/drawing/2014/main" id="{436A87D5-C8A8-4E8D-B12E-704816612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1" b="3906"/>
          <a:stretch>
            <a:fillRect/>
          </a:stretch>
        </p:blipFill>
        <p:spPr>
          <a:xfrm>
            <a:off x="3286116" y="1857364"/>
            <a:ext cx="5857884" cy="3478143"/>
          </a:xfrm>
        </p:spPr>
      </p:pic>
      <p:sp>
        <p:nvSpPr>
          <p:cNvPr id="4" name="Rectangle : coins arrondis 3">
            <a:extLst>
              <a:ext uri="{FF2B5EF4-FFF2-40B4-BE49-F238E27FC236}">
                <a16:creationId xmlns="" xmlns:a16="http://schemas.microsoft.com/office/drawing/2014/main" id="{6A74CDAF-FC3A-4CAB-9A31-77F213256C37}"/>
              </a:ext>
            </a:extLst>
          </p:cNvPr>
          <p:cNvSpPr/>
          <p:nvPr/>
        </p:nvSpPr>
        <p:spPr>
          <a:xfrm>
            <a:off x="5072034" y="428604"/>
            <a:ext cx="4071966" cy="1285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Au lycée de Mana, </a:t>
            </a:r>
          </a:p>
          <a:p>
            <a:pPr algn="ctr"/>
            <a:r>
              <a:rPr lang="fr-FR" sz="2400" dirty="0" smtClean="0"/>
              <a:t>les professeurs nous aident à trouver un stage.</a:t>
            </a:r>
          </a:p>
          <a:p>
            <a:endParaRPr lang="fr-FR" sz="1600" dirty="0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02FE19CE-1D0A-44D0-B1CA-8816DB5B6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9132"/>
            <a:ext cx="3151545" cy="2101030"/>
          </a:xfrm>
          <a:prstGeom prst="rect">
            <a:avLst/>
          </a:prstGeom>
        </p:spPr>
      </p:pic>
      <p:sp>
        <p:nvSpPr>
          <p:cNvPr id="7" name="Rectangle : coins arrondis 3">
            <a:extLst>
              <a:ext uri="{FF2B5EF4-FFF2-40B4-BE49-F238E27FC236}">
                <a16:creationId xmlns="" xmlns:a16="http://schemas.microsoft.com/office/drawing/2014/main" id="{6A74CDAF-FC3A-4CAB-9A31-77F213256C37}"/>
              </a:ext>
            </a:extLst>
          </p:cNvPr>
          <p:cNvSpPr/>
          <p:nvPr/>
        </p:nvSpPr>
        <p:spPr>
          <a:xfrm>
            <a:off x="3143240" y="5572140"/>
            <a:ext cx="6000760" cy="12858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Chaque année, Erasmus nous offre des aides pour effectuer les stages à l’étranger.</a:t>
            </a:r>
            <a:endParaRPr lang="fr-FR" sz="2400" dirty="0"/>
          </a:p>
        </p:txBody>
      </p:sp>
      <p:pic>
        <p:nvPicPr>
          <p:cNvPr id="9" name="Image 8" descr="BTS CI - ErasmsuDays 2019 (112).JPG"/>
          <p:cNvPicPr>
            <a:picLocks noChangeAspect="1"/>
          </p:cNvPicPr>
          <p:nvPr/>
        </p:nvPicPr>
        <p:blipFill>
          <a:blip r:embed="rId4" cstate="print"/>
          <a:srcRect l="13462" r="15384"/>
          <a:stretch>
            <a:fillRect/>
          </a:stretch>
        </p:blipFill>
        <p:spPr>
          <a:xfrm>
            <a:off x="214282" y="1571612"/>
            <a:ext cx="2643206" cy="2476496"/>
          </a:xfrm>
          <a:prstGeom prst="rect">
            <a:avLst/>
          </a:prstGeom>
        </p:spPr>
      </p:pic>
      <p:sp>
        <p:nvSpPr>
          <p:cNvPr id="10" name="TextShape 1"/>
          <p:cNvSpPr txBox="1"/>
          <p:nvPr/>
        </p:nvSpPr>
        <p:spPr>
          <a:xfrm>
            <a:off x="-285784" y="428604"/>
            <a:ext cx="5214942" cy="990360"/>
          </a:xfrm>
          <a:prstGeom prst="rect">
            <a:avLst/>
          </a:prstGeom>
          <a:blipFill rotWithShape="0">
            <a:blip r:embed="rId5"/>
            <a:tile/>
          </a:blipFill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4000" b="0" strike="noStrike" spc="-1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25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158" y="4929198"/>
            <a:ext cx="8501122" cy="1752600"/>
          </a:xfrm>
        </p:spPr>
        <p:txBody>
          <a:bodyPr/>
          <a:lstStyle/>
          <a:p>
            <a:pPr algn="ctr"/>
            <a:r>
              <a:rPr lang="fr-FR" dirty="0" smtClean="0"/>
              <a:t>En BTS CI, vous allez participer à des événements tels que la journée d’intégration, rencontre avec des professionnels, participation à des salons, sans compter l’expérience des stages à l’étranger !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715436" cy="4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latin typeface="Bodoni MT Black" pitchFamily="18" charset="0"/>
              </a:rPr>
              <a:t>Les</a:t>
            </a:r>
            <a:r>
              <a:rPr lang="fr-FR" dirty="0"/>
              <a:t> </a:t>
            </a:r>
            <a:r>
              <a:rPr lang="fr-FR" sz="3600" dirty="0">
                <a:latin typeface="Bodoni MT Black" pitchFamily="18" charset="0"/>
              </a:rPr>
              <a:t>débouchés</a:t>
            </a:r>
            <a:endParaRPr lang="fr-FR" dirty="0">
              <a:latin typeface="Bodoni MT Black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5" y="1628800"/>
            <a:ext cx="4535934" cy="444340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/>
              <a:t>Assistant transitaire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Assistant commercial export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Assistant aux achats à l’international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Assistant du responsable de zone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/>
              <a:t>Par la suite chef de produit, chargé de mission à l’international, chargé de clientèle.</a:t>
            </a:r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4A4A7A16-7D04-4510-8C3E-08377C1C53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/>
          <a:stretch/>
        </p:blipFill>
        <p:spPr>
          <a:xfrm>
            <a:off x="4644530" y="4149080"/>
            <a:ext cx="4463404" cy="26998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F92743BF-2533-4542-BC01-774A1E1DE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357166"/>
            <a:ext cx="2556255" cy="170417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D740D150-F7D1-4989-9212-A98F25DD8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9" y="1907301"/>
            <a:ext cx="3426855" cy="24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Bodoni MT Black" pitchFamily="18" charset="0"/>
              </a:rPr>
              <a:t>La </a:t>
            </a:r>
            <a:r>
              <a:rPr lang="fr-FR" sz="3600" dirty="0" smtClean="0">
                <a:latin typeface="Bodoni MT Black" pitchFamily="18" charset="0"/>
              </a:rPr>
              <a:t>poursuite </a:t>
            </a:r>
            <a:r>
              <a:rPr lang="fr-FR" sz="3600" dirty="0">
                <a:latin typeface="Bodoni MT Black" pitchFamily="18" charset="0"/>
              </a:rPr>
              <a:t>d’études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00174"/>
            <a:ext cx="8496944" cy="251025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fr-FR" sz="2000" b="1" dirty="0"/>
              <a:t>Ecole supérieure de Commerce et Sections </a:t>
            </a:r>
            <a:r>
              <a:rPr lang="fr-FR" sz="2000" b="1" dirty="0" smtClean="0"/>
              <a:t>Internationales</a:t>
            </a:r>
          </a:p>
          <a:p>
            <a:pPr>
              <a:buNone/>
            </a:pPr>
            <a:endParaRPr lang="fr-FR" sz="2000" b="1" dirty="0"/>
          </a:p>
          <a:p>
            <a:r>
              <a:rPr lang="fr-FR" sz="2000" b="1" dirty="0"/>
              <a:t>Université : </a:t>
            </a:r>
            <a:endParaRPr lang="fr-FR" sz="2000" b="1" dirty="0" smtClean="0"/>
          </a:p>
          <a:p>
            <a:pPr>
              <a:buNone/>
            </a:pPr>
            <a:r>
              <a:rPr lang="fr-FR" sz="2000" b="1" dirty="0" smtClean="0"/>
              <a:t>Licence professionnelle, </a:t>
            </a:r>
            <a:r>
              <a:rPr lang="fr-FR" sz="2000" b="1" dirty="0"/>
              <a:t>licence commerce </a:t>
            </a:r>
            <a:r>
              <a:rPr lang="fr-FR" sz="2000" b="1" dirty="0" smtClean="0"/>
              <a:t>international, IAE</a:t>
            </a:r>
          </a:p>
          <a:p>
            <a:pPr>
              <a:buNone/>
            </a:pPr>
            <a:endParaRPr lang="fr-FR" sz="2000" b="1" dirty="0"/>
          </a:p>
          <a:p>
            <a:r>
              <a:rPr lang="fr-FR" sz="2000" b="1" dirty="0"/>
              <a:t>Formation complémentaire</a:t>
            </a:r>
          </a:p>
        </p:txBody>
      </p:sp>
      <p:pic>
        <p:nvPicPr>
          <p:cNvPr id="9218" name="Picture 2" descr="H:\Powerpoint présentation BTS CI\P1140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13568"/>
            <a:ext cx="3168250" cy="237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G:\BTS photo\Bts Photo\IMG_2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84" y="4265398"/>
            <a:ext cx="3384272" cy="2432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36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86" y="476672"/>
            <a:ext cx="3786995" cy="251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429264"/>
            <a:ext cx="8535892" cy="1393565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MERCI </a:t>
            </a:r>
            <a:r>
              <a:rPr lang="fr-FR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! Et Venez nous rejoindre en BTS </a:t>
            </a:r>
            <a:r>
              <a:rPr lang="fr-FR" sz="32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CI </a:t>
            </a:r>
            <a:r>
              <a:rPr lang="fr-FR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à MANA</a:t>
            </a:r>
            <a:endParaRPr lang="fr-FR" sz="32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422A9DB7-85D1-47EB-8549-4C3EF1EACF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0" y="1268759"/>
            <a:ext cx="5405516" cy="40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latin typeface="Bodoni MT Black" pitchFamily="18" charset="0"/>
              </a:rPr>
              <a:t>Le BTS Commerce International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1556792"/>
            <a:ext cx="8820473" cy="259228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Formation BAC+2</a:t>
            </a:r>
          </a:p>
          <a:p>
            <a:pPr>
              <a:lnSpc>
                <a:spcPct val="150000"/>
              </a:lnSpc>
            </a:pPr>
            <a:r>
              <a:rPr lang="fr-FR" dirty="0"/>
              <a:t>12 semaines de stage pour les deux années</a:t>
            </a:r>
          </a:p>
          <a:p>
            <a:pPr>
              <a:lnSpc>
                <a:spcPct val="150000"/>
              </a:lnSpc>
            </a:pPr>
            <a:r>
              <a:rPr lang="fr-FR" dirty="0"/>
              <a:t>Encadrement assuré par une forte équipe pédagogique et administrative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735" b="28506"/>
          <a:stretch/>
        </p:blipFill>
        <p:spPr>
          <a:xfrm>
            <a:off x="457200" y="4351417"/>
            <a:ext cx="3225443" cy="24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5A67BFC-0EFD-45AB-B2A4-1DF2B5C1B9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4181872"/>
            <a:ext cx="4034158" cy="268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1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Bodoni MT Black" pitchFamily="18" charset="0"/>
              </a:rPr>
              <a:t>Une ambiance de travail </a:t>
            </a:r>
            <a:br>
              <a:rPr lang="fr-FR" b="1" dirty="0">
                <a:latin typeface="Bodoni MT Black" pitchFamily="18" charset="0"/>
              </a:rPr>
            </a:br>
            <a:r>
              <a:rPr lang="fr-FR" b="1" dirty="0">
                <a:latin typeface="Bodoni MT Black" pitchFamily="18" charset="0"/>
              </a:rPr>
              <a:t>propice à la réussite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4920" y="1714488"/>
            <a:ext cx="8654159" cy="149848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r>
              <a:rPr lang="fr-FR" dirty="0"/>
              <a:t>De nombreuses matières passées en </a:t>
            </a:r>
            <a:r>
              <a:rPr lang="fr-FR" dirty="0" smtClean="0"/>
              <a:t>CCF :</a:t>
            </a:r>
            <a:r>
              <a:rPr lang="fr-FR" u="sng" dirty="0" smtClean="0"/>
              <a:t> tu passes tes examens au fur et à mesure !</a:t>
            </a:r>
            <a:endParaRPr lang="fr-FR" u="sng" dirty="0"/>
          </a:p>
          <a:p>
            <a:r>
              <a:rPr lang="fr-FR" dirty="0"/>
              <a:t>Une grande place faite aux </a:t>
            </a:r>
            <a:r>
              <a:rPr lang="fr-FR" dirty="0" smtClean="0"/>
              <a:t>langues</a:t>
            </a:r>
          </a:p>
          <a:p>
            <a:r>
              <a:rPr lang="fr-FR" dirty="0" smtClean="0"/>
              <a:t>Des salles réservées aux BTS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CA640033-BAAE-456F-8DA6-8142F4ABF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3905250"/>
            <a:ext cx="4429124" cy="29527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3DE1903-9F8A-4B5D-95B4-BD8C04DF56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9083"/>
            <a:ext cx="4219602" cy="31889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322954">
            <a:off x="5429256" y="2214554"/>
            <a:ext cx="3416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***CCF ***</a:t>
            </a:r>
            <a:endParaRPr lang="fr-F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470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 rot="20500636">
            <a:off x="415800" y="2628720"/>
            <a:ext cx="7664400" cy="2518200"/>
          </a:xfrm>
          <a:custGeom>
            <a:avLst/>
            <a:gdLst/>
            <a:ahLst/>
            <a:cxnLst/>
            <a:rect l="0" t="0" r="r" b="b"/>
            <a:pathLst>
              <a:path w="21292" h="14341">
                <a:moveTo>
                  <a:pt x="619" y="5115"/>
                </a:moveTo>
                <a:cubicBezTo>
                  <a:pt x="7407" y="0"/>
                  <a:pt x="14503" y="10233"/>
                  <a:pt x="21291" y="5115"/>
                </a:cubicBezTo>
                <a:moveTo>
                  <a:pt x="0" y="9223"/>
                </a:moveTo>
                <a:cubicBezTo>
                  <a:pt x="6787" y="4105"/>
                  <a:pt x="13884" y="14340"/>
                  <a:pt x="20671" y="9222"/>
                </a:cubicBezTo>
              </a:path>
            </a:pathLst>
          </a:custGeom>
          <a:solidFill>
            <a:srgbClr val="FFFF00"/>
          </a:solidFill>
          <a:ln w="29160">
            <a:solidFill>
              <a:srgbClr val="F10D0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0080" tIns="56880" rIns="100080" bIns="56880" anchor="ctr"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 dirty="0">
                <a:solidFill>
                  <a:srgbClr val="000000"/>
                </a:solidFill>
                <a:latin typeface="Arial Black"/>
                <a:ea typeface="MS Gothic"/>
              </a:rPr>
              <a:t>Taux de réussite de 100 % </a:t>
            </a:r>
            <a:endParaRPr lang="fr-FR" sz="3600" b="0" strike="noStrike" spc="-1" dirty="0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fr-FR" sz="3600" b="0" strike="noStrike" spc="-1" dirty="0">
                <a:solidFill>
                  <a:srgbClr val="000000"/>
                </a:solidFill>
                <a:latin typeface="Arial Black"/>
                <a:ea typeface="MS Gothic"/>
              </a:rPr>
              <a:t>en </a:t>
            </a:r>
            <a:r>
              <a:rPr lang="fr-FR" sz="3600" b="0" strike="noStrike" spc="-1" dirty="0" smtClean="0">
                <a:solidFill>
                  <a:srgbClr val="000000"/>
                </a:solidFill>
                <a:latin typeface="Arial Black"/>
                <a:ea typeface="MS Gothic"/>
              </a:rPr>
              <a:t>2018, en 2019 </a:t>
            </a:r>
            <a:r>
              <a:rPr lang="fr-FR" sz="3600" b="0" strike="noStrike" spc="-1" dirty="0">
                <a:solidFill>
                  <a:srgbClr val="000000"/>
                </a:solidFill>
                <a:latin typeface="Arial Black"/>
                <a:ea typeface="MS Gothic"/>
              </a:rPr>
              <a:t>et en </a:t>
            </a:r>
            <a:r>
              <a:rPr lang="fr-FR" sz="3600" b="0" strike="noStrike" spc="-1" dirty="0" smtClean="0">
                <a:solidFill>
                  <a:srgbClr val="000000"/>
                </a:solidFill>
                <a:latin typeface="Arial Black"/>
                <a:ea typeface="MS Gothic"/>
              </a:rPr>
              <a:t>2020</a:t>
            </a:r>
            <a:endParaRPr lang="fr-FR" sz="3600" b="0" strike="noStrike" spc="-1" dirty="0">
              <a:latin typeface="Times New Roman"/>
            </a:endParaRPr>
          </a:p>
        </p:txBody>
      </p:sp>
      <p:pic>
        <p:nvPicPr>
          <p:cNvPr id="117" name="Image 116"/>
          <p:cNvPicPr/>
          <p:nvPr/>
        </p:nvPicPr>
        <p:blipFill>
          <a:blip r:embed="rId2"/>
          <a:stretch/>
        </p:blipFill>
        <p:spPr>
          <a:xfrm>
            <a:off x="5832000" y="4608000"/>
            <a:ext cx="1845360" cy="1853280"/>
          </a:xfrm>
          <a:prstGeom prst="rect">
            <a:avLst/>
          </a:prstGeom>
          <a:ln>
            <a:noFill/>
          </a:ln>
        </p:spPr>
      </p:pic>
      <p:pic>
        <p:nvPicPr>
          <p:cNvPr id="118" name="Image 117"/>
          <p:cNvPicPr/>
          <p:nvPr/>
        </p:nvPicPr>
        <p:blipFill>
          <a:blip r:embed="rId3"/>
          <a:srcRect l="16936" r="14331" b="11872"/>
          <a:stretch/>
        </p:blipFill>
        <p:spPr>
          <a:xfrm>
            <a:off x="979920" y="809280"/>
            <a:ext cx="2476080" cy="229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9906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latin typeface="Bodoni MT Black" pitchFamily="18" charset="0"/>
              </a:rPr>
              <a:t>Les enseignements </a:t>
            </a:r>
            <a:r>
              <a:rPr lang="fr-FR" sz="3200" b="1" dirty="0" smtClean="0">
                <a:latin typeface="Bodoni MT Black" pitchFamily="18" charset="0"/>
              </a:rPr>
              <a:t>spécifiques au Commerce international </a:t>
            </a:r>
            <a:endParaRPr lang="fr-FR" sz="3200" b="1" dirty="0">
              <a:latin typeface="Bodoni MT Black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787136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698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9906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latin typeface="Bodoni MT Black" pitchFamily="18" charset="0"/>
              </a:rPr>
              <a:t>Les enseignements </a:t>
            </a:r>
            <a:r>
              <a:rPr lang="fr-FR" sz="3200" b="1" dirty="0" smtClean="0">
                <a:latin typeface="Bodoni MT Black" pitchFamily="18" charset="0"/>
              </a:rPr>
              <a:t>spécifiques au Commerce international </a:t>
            </a:r>
            <a:endParaRPr lang="fr-FR" sz="3200" b="1" dirty="0">
              <a:latin typeface="Bodoni MT Black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720820" cy="49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698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200" b="1" dirty="0">
                <a:latin typeface="Bodoni MT Black" pitchFamily="18" charset="0"/>
              </a:rPr>
              <a:t>Les enseignements </a:t>
            </a:r>
            <a:r>
              <a:rPr lang="fr-FR" sz="3200" b="1" dirty="0" smtClean="0">
                <a:latin typeface="Bodoni MT Black" pitchFamily="18" charset="0"/>
              </a:rPr>
              <a:t>spécifiques au Commerce international </a:t>
            </a:r>
            <a:endParaRPr lang="fr-FR" sz="3200" b="1" dirty="0">
              <a:latin typeface="Bodoni MT Black" pitchFamily="18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>
              <a:buNone/>
            </a:pPr>
            <a:r>
              <a:rPr lang="fr-FR" sz="3200" b="1" dirty="0" smtClean="0"/>
              <a:t>Vous apprendrez les démarches douanières.</a:t>
            </a:r>
            <a:endParaRPr lang="fr-FR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12" y="1714487"/>
            <a:ext cx="8948887" cy="35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698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95396"/>
          </a:xfr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3200" b="1" dirty="0" smtClean="0">
                <a:latin typeface="Bodoni MT Black" pitchFamily="18" charset="0"/>
              </a:rPr>
              <a:t/>
            </a:r>
            <a:br>
              <a:rPr lang="fr-FR" sz="3200" b="1" dirty="0" smtClean="0">
                <a:latin typeface="Bodoni MT Black" pitchFamily="18" charset="0"/>
              </a:rPr>
            </a:br>
            <a:r>
              <a:rPr lang="fr-FR" sz="3200" b="1" dirty="0" smtClean="0">
                <a:latin typeface="Bodoni MT Black" pitchFamily="18" charset="0"/>
              </a:rPr>
              <a:t>Comment vendre nos produits à l’étranger ?</a:t>
            </a: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b="1" dirty="0">
              <a:latin typeface="Bodoni MT Black" pitchFamily="18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5" name="Image 4" descr="Résultat de recherche d'images pour &quot;douane import export etude de marché commerce international carte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85926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21107792">
            <a:off x="1050267" y="1785920"/>
            <a:ext cx="3070072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Publicité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702572">
            <a:off x="5344126" y="4198596"/>
            <a:ext cx="3454793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Marketing</a:t>
            </a:r>
            <a:endParaRPr lang="fr-F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83413">
            <a:off x="305281" y="5546738"/>
            <a:ext cx="7109639" cy="923330"/>
          </a:xfrm>
          <a:prstGeom prst="rect">
            <a:avLst/>
          </a:prstGeom>
          <a:solidFill>
            <a:srgbClr val="FFC000"/>
          </a:solidFill>
          <a:ln w="28575">
            <a:solidFill>
              <a:srgbClr val="92D050"/>
            </a:solidFill>
          </a:ln>
          <a:effectLst>
            <a:softEdge rad="1270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Recherche de clients</a:t>
            </a:r>
            <a:endParaRPr lang="fr-FR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508416">
            <a:off x="533954" y="3313363"/>
            <a:ext cx="4378122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Quel prix de </a:t>
            </a:r>
          </a:p>
          <a:p>
            <a:pPr algn="ctr"/>
            <a:r>
              <a:rPr lang="fr-F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vente ?</a:t>
            </a:r>
            <a:endParaRPr lang="fr-F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98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TS CI - ErasmsuDays 2019 (46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0960" y="357166"/>
            <a:ext cx="5233040" cy="3560131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43050"/>
            <a:ext cx="5400311" cy="521495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600" b="1" u="sng" dirty="0"/>
              <a:t>Matières</a:t>
            </a:r>
            <a:r>
              <a:rPr lang="fr-FR" b="1" u="sng" dirty="0"/>
              <a:t> communes </a:t>
            </a:r>
            <a:endParaRPr lang="fr-FR" b="1" u="sng" dirty="0" smtClean="0"/>
          </a:p>
          <a:p>
            <a:pPr marL="0" indent="0">
              <a:buNone/>
            </a:pPr>
            <a:r>
              <a:rPr lang="fr-FR" b="1" u="sng" dirty="0" smtClean="0"/>
              <a:t>aux </a:t>
            </a:r>
            <a:r>
              <a:rPr lang="fr-FR" b="1" u="sng" dirty="0"/>
              <a:t>deux années de formation :</a:t>
            </a:r>
          </a:p>
          <a:p>
            <a:pPr>
              <a:lnSpc>
                <a:spcPct val="150000"/>
              </a:lnSpc>
            </a:pPr>
            <a:r>
              <a:rPr lang="fr-FR" dirty="0"/>
              <a:t>2 Langues étrangères:  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Anglais </a:t>
            </a:r>
            <a:r>
              <a:rPr lang="fr-FR" dirty="0"/>
              <a:t>+ Espagnol ou Portugais 4h et coef 5 chaque langue en CCF</a:t>
            </a:r>
          </a:p>
          <a:p>
            <a:pPr>
              <a:lnSpc>
                <a:spcPct val="150000"/>
              </a:lnSpc>
            </a:pPr>
            <a:r>
              <a:rPr lang="fr-FR" dirty="0"/>
              <a:t>Culture générale et expression : 2h – coef 5</a:t>
            </a:r>
          </a:p>
          <a:p>
            <a:pPr>
              <a:lnSpc>
                <a:spcPct val="150000"/>
              </a:lnSpc>
            </a:pPr>
            <a:r>
              <a:rPr lang="fr-FR" dirty="0"/>
              <a:t>Economie-Droit : 4h – coef 3</a:t>
            </a:r>
          </a:p>
          <a:p>
            <a:pPr>
              <a:lnSpc>
                <a:spcPct val="150000"/>
              </a:lnSpc>
            </a:pPr>
            <a:r>
              <a:rPr lang="fr-FR" dirty="0"/>
              <a:t>Management : 2h – coef 2 </a:t>
            </a:r>
          </a:p>
          <a:p>
            <a:pPr>
              <a:lnSpc>
                <a:spcPct val="150000"/>
              </a:lnSpc>
            </a:pPr>
            <a:r>
              <a:rPr lang="fr-FR" dirty="0"/>
              <a:t>Plus 2 heures d’accompagnement</a:t>
            </a:r>
          </a:p>
        </p:txBody>
      </p:sp>
      <p:pic>
        <p:nvPicPr>
          <p:cNvPr id="6" name="Image 5" descr="IMG_6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4500570"/>
            <a:ext cx="2714612" cy="180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8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3" grpId="1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1388</TotalTime>
  <Words>284</Words>
  <Application>Microsoft Office PowerPoint</Application>
  <PresentationFormat>Affichage à l'écran (4:3)</PresentationFormat>
  <Paragraphs>66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Clarté</vt:lpstr>
      <vt:lpstr>BONJOUR ET BIENVENUE À TOUS</vt:lpstr>
      <vt:lpstr>Le BTS Commerce International</vt:lpstr>
      <vt:lpstr>Une ambiance de travail  propice à la réussite </vt:lpstr>
      <vt:lpstr>Présentation PowerPoint</vt:lpstr>
      <vt:lpstr>Les enseignements spécifiques au Commerce international </vt:lpstr>
      <vt:lpstr>Les enseignements spécifiques au Commerce international </vt:lpstr>
      <vt:lpstr>Les enseignements spécifiques au Commerce international </vt:lpstr>
      <vt:lpstr> Comment vendre nos produits à l’étranger ? </vt:lpstr>
      <vt:lpstr>Présentation PowerPoint</vt:lpstr>
      <vt:lpstr>Erasmus </vt:lpstr>
      <vt:lpstr>Présentation PowerPoint</vt:lpstr>
      <vt:lpstr>Les débouchés</vt:lpstr>
      <vt:lpstr>La poursuite d’études</vt:lpstr>
      <vt:lpstr>MERCI ! Et Venez nous rejoindre en BTS CI  à MANA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Eleve5</dc:creator>
  <cp:lastModifiedBy>Windows User</cp:lastModifiedBy>
  <cp:revision>94</cp:revision>
  <dcterms:created xsi:type="dcterms:W3CDTF">2015-01-21T12:16:36Z</dcterms:created>
  <dcterms:modified xsi:type="dcterms:W3CDTF">2020-12-18T11:46:07Z</dcterms:modified>
</cp:coreProperties>
</file>